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7" r:id="rId1"/>
  </p:sldMasterIdLst>
  <p:notesMasterIdLst>
    <p:notesMasterId r:id="rId25"/>
  </p:notesMasterIdLst>
  <p:sldIdLst>
    <p:sldId id="354" r:id="rId2"/>
    <p:sldId id="436" r:id="rId3"/>
    <p:sldId id="433" r:id="rId4"/>
    <p:sldId id="409" r:id="rId5"/>
    <p:sldId id="402" r:id="rId6"/>
    <p:sldId id="432" r:id="rId7"/>
    <p:sldId id="424" r:id="rId8"/>
    <p:sldId id="428" r:id="rId9"/>
    <p:sldId id="427" r:id="rId10"/>
    <p:sldId id="429" r:id="rId11"/>
    <p:sldId id="440" r:id="rId12"/>
    <p:sldId id="431" r:id="rId13"/>
    <p:sldId id="395" r:id="rId14"/>
    <p:sldId id="397" r:id="rId15"/>
    <p:sldId id="434" r:id="rId16"/>
    <p:sldId id="401" r:id="rId17"/>
    <p:sldId id="441" r:id="rId18"/>
    <p:sldId id="435" r:id="rId19"/>
    <p:sldId id="442" r:id="rId20"/>
    <p:sldId id="425" r:id="rId21"/>
    <p:sldId id="439" r:id="rId22"/>
    <p:sldId id="410" r:id="rId23"/>
    <p:sldId id="437" r:id="rId24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D7EB131-9AA8-4858-A8E1-973E8127B6F6}">
          <p14:sldIdLst>
            <p14:sldId id="354"/>
            <p14:sldId id="436"/>
            <p14:sldId id="433"/>
            <p14:sldId id="409"/>
            <p14:sldId id="402"/>
            <p14:sldId id="432"/>
            <p14:sldId id="424"/>
            <p14:sldId id="428"/>
            <p14:sldId id="427"/>
            <p14:sldId id="429"/>
            <p14:sldId id="440"/>
            <p14:sldId id="431"/>
            <p14:sldId id="395"/>
            <p14:sldId id="397"/>
            <p14:sldId id="434"/>
            <p14:sldId id="401"/>
            <p14:sldId id="441"/>
            <p14:sldId id="435"/>
            <p14:sldId id="442"/>
            <p14:sldId id="425"/>
            <p14:sldId id="439"/>
            <p14:sldId id="410"/>
            <p14:sldId id="43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tist" initials="S" lastIdx="1" clrIdx="0">
    <p:extLst>
      <p:ext uri="{19B8F6BF-5375-455C-9EA6-DF929625EA0E}">
        <p15:presenceInfo xmlns="" xmlns:p15="http://schemas.microsoft.com/office/powerpoint/2012/main" userId="Statis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A0A8"/>
    <a:srgbClr val="CCFFCC"/>
    <a:srgbClr val="FFCC99"/>
    <a:srgbClr val="FFCCCC"/>
    <a:srgbClr val="FF9999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89695" autoAdjust="0"/>
  </p:normalViewPr>
  <p:slideViewPr>
    <p:cSldViewPr snapToGrid="0">
      <p:cViewPr>
        <p:scale>
          <a:sx n="85" d="100"/>
          <a:sy n="85" d="100"/>
        </p:scale>
        <p:origin x="-6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16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2000" b="0" i="0" u="none" strike="noStrike" cap="none" normalizeH="0" baseline="0" dirty="0">
                <a:effectLst/>
              </a:rPr>
              <a:t>Численность населения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1.7799802657678887E-2"/>
          <c:y val="0.14415693478065977"/>
          <c:w val="0.94708357386254305"/>
          <c:h val="0.764035884744734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0">
              <a:solidFill>
                <a:schemeClr val="accent1">
                  <a:lumMod val="60000"/>
                  <a:lumOff val="40000"/>
                  <a:alpha val="78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2020 г.</c:v>
                </c:pt>
                <c:pt idx="1">
                  <c:v>2021 г.</c:v>
                </c:pt>
                <c:pt idx="2">
                  <c:v>1 кв. 2022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1205909</c:v>
                </c:pt>
                <c:pt idx="1">
                  <c:v>1283070</c:v>
                </c:pt>
                <c:pt idx="2">
                  <c:v>1302583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455-4A5A-83C3-C342DE4BC7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4"/>
        <c:axId val="5576192"/>
        <c:axId val="5544576"/>
      </c:barChart>
      <c:valAx>
        <c:axId val="5544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576192"/>
        <c:crosses val="autoZero"/>
        <c:crossBetween val="between"/>
      </c:valAx>
      <c:catAx>
        <c:axId val="557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44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>
          <a:outerShdw blurRad="50800" dist="50800" dir="5400000" algn="ctr" rotWithShape="0">
            <a:srgbClr val="000000">
              <a:alpha val="0"/>
            </a:srgbClr>
          </a:outerShdw>
          <a:softEdge rad="63500"/>
        </a:effectLst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alpha val="97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0.0%</c:formatCode>
                <c:ptCount val="1"/>
                <c:pt idx="0">
                  <c:v>6.6000000000000003E-2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BD1-43FD-9A98-BF6CEEFC2D9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0.0%</c:formatCode>
                <c:ptCount val="1"/>
                <c:pt idx="0">
                  <c:v>8.2000000000000003E-2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D1-43FD-9A98-BF6CEEFC2D9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0.0%</c:formatCode>
                <c:ptCount val="1"/>
                <c:pt idx="0">
                  <c:v>3.6999999999999998E-2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387-4AB6-A3A6-9FA45EED4DA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0.0%</c:formatCode>
                <c:ptCount val="1"/>
                <c:pt idx="0">
                  <c:v>4.2999999999999997E-2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7B-4CA9-9FF4-DD49F88013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873536"/>
        <c:axId val="35875072"/>
      </c:barChart>
      <c:catAx>
        <c:axId val="358735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875072"/>
        <c:crosses val="autoZero"/>
        <c:auto val="1"/>
        <c:lblAlgn val="ctr"/>
        <c:lblOffset val="100"/>
        <c:noMultiLvlLbl val="0"/>
      </c:catAx>
      <c:valAx>
        <c:axId val="358750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35873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C2-4614-AB6A-08BE308F11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rgbClr val="FFCC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C2-4614-AB6A-08BE308F11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93E-400E-9641-099CA08CD0E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0.97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87-4D13-8353-A3F82A053A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914112"/>
        <c:axId val="35915648"/>
      </c:barChart>
      <c:catAx>
        <c:axId val="359141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915648"/>
        <c:crosses val="autoZero"/>
        <c:auto val="1"/>
        <c:lblAlgn val="ctr"/>
        <c:lblOffset val="100"/>
        <c:noMultiLvlLbl val="0"/>
      </c:catAx>
      <c:valAx>
        <c:axId val="359156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5914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98552995245425"/>
          <c:y val="9.883212564859048E-2"/>
          <c:w val="0.81382199030039748"/>
          <c:h val="0.670924938381332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BB7-42E8-8D20-2E354092342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BB7-42E8-8D20-2E354092342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46-467E-813E-99F705BDCA6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EF-42B0-A08A-7EFB2041F9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955072"/>
        <c:axId val="35956608"/>
      </c:barChart>
      <c:catAx>
        <c:axId val="35955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956608"/>
        <c:crosses val="autoZero"/>
        <c:auto val="1"/>
        <c:lblAlgn val="ctr"/>
        <c:lblOffset val="100"/>
        <c:noMultiLvlLbl val="0"/>
      </c:catAx>
      <c:valAx>
        <c:axId val="359566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5955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rgbClr val="BCE29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2D-4BF8-9ACC-3835DA248F0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32D-4BF8-9ACC-3835DA248F0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C0-4FEA-8815-B0C4B85BA73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6743602562678223E-3"/>
                  <c:y val="6.3041374004120026E-3"/>
                </c:manualLayout>
              </c:layout>
              <c:tx>
                <c:rich>
                  <a:bodyPr/>
                  <a:lstStyle/>
                  <a:p>
                    <a:fld id="{7F4F0DBB-278C-4920-A175-7EC786A934B3}" type="VALUE">
                      <a:rPr lang="en-US" sz="1200" b="0" i="0" u="none" strike="noStrike" kern="1200" baseline="0">
                        <a:solidFill>
                          <a:prstClr val="black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425-4DF4-8A5C-DDD1AFBF257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4A-473F-BAE7-A0F00FFB57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6361728"/>
        <c:axId val="36363264"/>
      </c:barChart>
      <c:catAx>
        <c:axId val="36361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363264"/>
        <c:crosses val="autoZero"/>
        <c:auto val="1"/>
        <c:lblAlgn val="ctr"/>
        <c:lblOffset val="100"/>
        <c:noMultiLvlLbl val="0"/>
      </c:catAx>
      <c:valAx>
        <c:axId val="36363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6361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0888250413591"/>
          <c:y val="7.2331098663772284E-3"/>
          <c:w val="0.69421379570419639"/>
          <c:h val="0.969531251874307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DC-44A7-BC46-712D6E68231F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8DC-44A7-BC46-712D6E68231F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8DC-44A7-BC46-712D6E68231F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8DC-44A7-BC46-712D6E68231F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8DC-44A7-BC46-712D6E68231F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8DC-44A7-BC46-712D6E68231F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8DC-44A7-BC46-712D6E68231F}"/>
              </c:ext>
            </c:extLst>
          </c:dPt>
          <c:dPt>
            <c:idx val="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58DC-44A7-BC46-712D6E68231F}"/>
              </c:ext>
            </c:extLst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58DC-44A7-BC46-712D6E68231F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58DC-44A7-BC46-712D6E68231F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58DC-44A7-BC46-712D6E68231F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58DC-44A7-BC46-712D6E68231F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58DC-44A7-BC46-712D6E68231F}"/>
              </c:ext>
            </c:extLst>
          </c:dPt>
          <c:dPt>
            <c:idx val="1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58DC-44A7-BC46-712D6E68231F}"/>
              </c:ext>
            </c:extLst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58DC-44A7-BC46-712D6E68231F}"/>
              </c:ext>
            </c:extLst>
          </c:dPt>
          <c:dPt>
            <c:idx val="1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58DC-44A7-BC46-712D6E68231F}"/>
              </c:ext>
            </c:extLst>
          </c:dPt>
          <c:dPt>
            <c:idx val="17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58DC-44A7-BC46-712D6E68231F}"/>
              </c:ext>
            </c:extLst>
          </c:dPt>
          <c:dLbls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dirty="0"/>
                      <a:t>100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8DC-44A7-BC46-712D6E6823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Лист1!$A$2:$A$19</c:f>
              <c:strCache>
                <c:ptCount val="18"/>
                <c:pt idx="0">
                  <c:v>Актюбинская</c:v>
                </c:pt>
                <c:pt idx="1">
                  <c:v>Костанайская</c:v>
                </c:pt>
                <c:pt idx="2">
                  <c:v>Мангистауская</c:v>
                </c:pt>
                <c:pt idx="3">
                  <c:v>ЗКО</c:v>
                </c:pt>
                <c:pt idx="4">
                  <c:v>Туркестанская</c:v>
                </c:pt>
                <c:pt idx="5">
                  <c:v>Карагандинская</c:v>
                </c:pt>
                <c:pt idx="6">
                  <c:v>СКО</c:v>
                </c:pt>
                <c:pt idx="7">
                  <c:v>Алматинская</c:v>
                </c:pt>
                <c:pt idx="8">
                  <c:v>Атырауская</c:v>
                </c:pt>
                <c:pt idx="9">
                  <c:v>Кызылординская</c:v>
                </c:pt>
                <c:pt idx="10">
                  <c:v>Акмолинская</c:v>
                </c:pt>
                <c:pt idx="11">
                  <c:v>Жамбылская</c:v>
                </c:pt>
                <c:pt idx="12">
                  <c:v>ВКО</c:v>
                </c:pt>
                <c:pt idx="13">
                  <c:v>г.Алматы</c:v>
                </c:pt>
                <c:pt idx="14">
                  <c:v>г.Шымкент</c:v>
                </c:pt>
                <c:pt idx="15">
                  <c:v>Павлодарская</c:v>
                </c:pt>
                <c:pt idx="16">
                  <c:v>г.Нур-Султан</c:v>
                </c:pt>
                <c:pt idx="17">
                  <c:v>РК</c:v>
                </c:pt>
              </c:strCache>
            </c:strRef>
          </c:cat>
          <c:val>
            <c:numRef>
              <c:f>Лист1!$B$2:$B$19</c:f>
              <c:numCache>
                <c:formatCode>0</c:formatCode>
                <c:ptCount val="18"/>
                <c:pt idx="0" formatCode="General">
                  <c:v>48</c:v>
                </c:pt>
                <c:pt idx="1">
                  <c:v>55</c:v>
                </c:pt>
                <c:pt idx="2">
                  <c:v>58</c:v>
                </c:pt>
                <c:pt idx="3">
                  <c:v>61</c:v>
                </c:pt>
                <c:pt idx="4">
                  <c:v>62</c:v>
                </c:pt>
                <c:pt idx="5">
                  <c:v>64</c:v>
                </c:pt>
                <c:pt idx="6">
                  <c:v>66</c:v>
                </c:pt>
                <c:pt idx="7">
                  <c:v>66</c:v>
                </c:pt>
                <c:pt idx="8">
                  <c:v>70</c:v>
                </c:pt>
                <c:pt idx="9">
                  <c:v>74</c:v>
                </c:pt>
                <c:pt idx="10">
                  <c:v>74</c:v>
                </c:pt>
                <c:pt idx="11">
                  <c:v>76</c:v>
                </c:pt>
                <c:pt idx="12">
                  <c:v>78</c:v>
                </c:pt>
                <c:pt idx="13">
                  <c:v>78</c:v>
                </c:pt>
                <c:pt idx="14">
                  <c:v>82</c:v>
                </c:pt>
                <c:pt idx="15">
                  <c:v>96</c:v>
                </c:pt>
                <c:pt idx="16">
                  <c:v>99</c:v>
                </c:pt>
                <c:pt idx="17" formatCode="General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6-58DC-44A7-BC46-712D6E6823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9573504"/>
        <c:axId val="121064448"/>
      </c:barChart>
      <c:catAx>
        <c:axId val="119573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064448"/>
        <c:crosses val="autoZero"/>
        <c:auto val="1"/>
        <c:lblAlgn val="ctr"/>
        <c:lblOffset val="100"/>
        <c:noMultiLvlLbl val="0"/>
      </c:catAx>
      <c:valAx>
        <c:axId val="121064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19573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78623669973404"/>
          <c:y val="1.0401377698874817E-2"/>
          <c:w val="0.69421379570419639"/>
          <c:h val="0.969531251874307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16-49BA-B1EF-06FD3E125501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16-49BA-B1EF-06FD3E125501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16-49BA-B1EF-06FD3E125501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16-49BA-B1EF-06FD3E125501}"/>
              </c:ext>
            </c:extLst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716-49BA-B1EF-06FD3E12550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716-49BA-B1EF-06FD3E125501}"/>
              </c:ext>
            </c:extLst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716-49BA-B1EF-06FD3E125501}"/>
              </c:ext>
            </c:extLst>
          </c:dPt>
          <c:dPt>
            <c:idx val="8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716-49BA-B1EF-06FD3E125501}"/>
              </c:ext>
            </c:extLst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716-49BA-B1EF-06FD3E125501}"/>
              </c:ext>
            </c:extLst>
          </c:dPt>
          <c:dPt>
            <c:idx val="1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716-49BA-B1EF-06FD3E125501}"/>
              </c:ext>
            </c:extLst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8716-49BA-B1EF-06FD3E125501}"/>
              </c:ext>
            </c:extLst>
          </c:dPt>
          <c:dPt>
            <c:idx val="1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8716-49BA-B1EF-06FD3E125501}"/>
              </c:ext>
            </c:extLst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8716-49BA-B1EF-06FD3E125501}"/>
              </c:ext>
            </c:extLst>
          </c:dPt>
          <c:dPt>
            <c:idx val="1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8716-49BA-B1EF-06FD3E125501}"/>
              </c:ext>
            </c:extLst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8716-49BA-B1EF-06FD3E125501}"/>
              </c:ext>
            </c:extLst>
          </c:dPt>
          <c:dPt>
            <c:idx val="1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8716-49BA-B1EF-06FD3E125501}"/>
              </c:ext>
            </c:extLst>
          </c:dPt>
          <c:dPt>
            <c:idx val="17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8716-49BA-B1EF-06FD3E125501}"/>
              </c:ext>
            </c:extLst>
          </c:dPt>
          <c:dLbls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dirty="0"/>
                      <a:t>100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8716-49BA-B1EF-06FD3E1255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Лист1!$A$2:$A$19</c:f>
              <c:strCache>
                <c:ptCount val="18"/>
                <c:pt idx="0">
                  <c:v>Мангистауская</c:v>
                </c:pt>
                <c:pt idx="1">
                  <c:v>Актюбинская</c:v>
                </c:pt>
                <c:pt idx="2">
                  <c:v>ВКО</c:v>
                </c:pt>
                <c:pt idx="3">
                  <c:v>Костанайская</c:v>
                </c:pt>
                <c:pt idx="4">
                  <c:v>г.Алматы</c:v>
                </c:pt>
                <c:pt idx="5">
                  <c:v>Атырауская</c:v>
                </c:pt>
                <c:pt idx="6">
                  <c:v>г.Шымкент</c:v>
                </c:pt>
                <c:pt idx="7">
                  <c:v>Акмолинская</c:v>
                </c:pt>
                <c:pt idx="8">
                  <c:v>Жамбылская</c:v>
                </c:pt>
                <c:pt idx="9">
                  <c:v>Туркестанская</c:v>
                </c:pt>
                <c:pt idx="10">
                  <c:v>Карагандинская</c:v>
                </c:pt>
                <c:pt idx="11">
                  <c:v>ЗКО</c:v>
                </c:pt>
                <c:pt idx="12">
                  <c:v>СКО</c:v>
                </c:pt>
                <c:pt idx="13">
                  <c:v>Кызылординская</c:v>
                </c:pt>
                <c:pt idx="14">
                  <c:v>Алматинская</c:v>
                </c:pt>
                <c:pt idx="15">
                  <c:v>Павлодарская</c:v>
                </c:pt>
                <c:pt idx="16">
                  <c:v>г.Нур-Султан</c:v>
                </c:pt>
                <c:pt idx="17">
                  <c:v>РК</c:v>
                </c:pt>
              </c:strCache>
            </c:strRef>
          </c:cat>
          <c:val>
            <c:numRef>
              <c:f>Лист1!$B$2:$B$19</c:f>
              <c:numCache>
                <c:formatCode>0</c:formatCode>
                <c:ptCount val="18"/>
                <c:pt idx="0" formatCode="General">
                  <c:v>54</c:v>
                </c:pt>
                <c:pt idx="1">
                  <c:v>66</c:v>
                </c:pt>
                <c:pt idx="2">
                  <c:v>66</c:v>
                </c:pt>
                <c:pt idx="3">
                  <c:v>66</c:v>
                </c:pt>
                <c:pt idx="4">
                  <c:v>66</c:v>
                </c:pt>
                <c:pt idx="5">
                  <c:v>71</c:v>
                </c:pt>
                <c:pt idx="6">
                  <c:v>71</c:v>
                </c:pt>
                <c:pt idx="7">
                  <c:v>74</c:v>
                </c:pt>
                <c:pt idx="8">
                  <c:v>77</c:v>
                </c:pt>
                <c:pt idx="9">
                  <c:v>77</c:v>
                </c:pt>
                <c:pt idx="10">
                  <c:v>80</c:v>
                </c:pt>
                <c:pt idx="11">
                  <c:v>83</c:v>
                </c:pt>
                <c:pt idx="12">
                  <c:v>86</c:v>
                </c:pt>
                <c:pt idx="13">
                  <c:v>86</c:v>
                </c:pt>
                <c:pt idx="14">
                  <c:v>91</c:v>
                </c:pt>
                <c:pt idx="15">
                  <c:v>97</c:v>
                </c:pt>
                <c:pt idx="16">
                  <c:v>100</c:v>
                </c:pt>
                <c:pt idx="17" formatCode="General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8716-49BA-B1EF-06FD3E12550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6798592"/>
        <c:axId val="142518528"/>
      </c:barChart>
      <c:catAx>
        <c:axId val="136798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2518528"/>
        <c:crosses val="autoZero"/>
        <c:auto val="1"/>
        <c:lblAlgn val="ctr"/>
        <c:lblOffset val="100"/>
        <c:noMultiLvlLbl val="0"/>
      </c:catAx>
      <c:valAx>
        <c:axId val="142518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36798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410888250413591"/>
          <c:y val="7.2331098663772284E-3"/>
          <c:w val="0.69421379570419639"/>
          <c:h val="0.969531251874307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14B-402E-B273-EA0EEB7B44CA}"/>
              </c:ext>
            </c:extLst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114B-402E-B273-EA0EEB7B44CA}"/>
              </c:ext>
            </c:extLst>
          </c:dPt>
          <c:dPt>
            <c:idx val="16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114B-402E-B273-EA0EEB7B44CA}"/>
              </c:ext>
            </c:extLst>
          </c:dPt>
          <c:dPt>
            <c:idx val="17"/>
            <c:invertIfNegative val="0"/>
            <c:bubble3D val="0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114B-402E-B273-EA0EEB7B44CA}"/>
              </c:ext>
            </c:extLst>
          </c:dPt>
          <c:dLbls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dirty="0"/>
                      <a:t>100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14B-402E-B273-EA0EEB7B44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Лист1!$A$2:$A$19</c:f>
              <c:strCache>
                <c:ptCount val="18"/>
                <c:pt idx="0">
                  <c:v>Жамбылская</c:v>
                </c:pt>
                <c:pt idx="1">
                  <c:v>Мангистауская</c:v>
                </c:pt>
                <c:pt idx="2">
                  <c:v>Атырауская</c:v>
                </c:pt>
                <c:pt idx="3">
                  <c:v>Алматинская</c:v>
                </c:pt>
                <c:pt idx="4">
                  <c:v>Костанайская</c:v>
                </c:pt>
                <c:pt idx="5">
                  <c:v>Кызылординская</c:v>
                </c:pt>
                <c:pt idx="6">
                  <c:v>ВКО</c:v>
                </c:pt>
                <c:pt idx="7">
                  <c:v>Туркестанская</c:v>
                </c:pt>
                <c:pt idx="8">
                  <c:v>г. Алматы</c:v>
                </c:pt>
                <c:pt idx="9">
                  <c:v>Актюбинская</c:v>
                </c:pt>
                <c:pt idx="10">
                  <c:v>СКО</c:v>
                </c:pt>
                <c:pt idx="11">
                  <c:v>Карагандинская</c:v>
                </c:pt>
                <c:pt idx="12">
                  <c:v>ЗКО</c:v>
                </c:pt>
                <c:pt idx="13">
                  <c:v>Акмолинская</c:v>
                </c:pt>
                <c:pt idx="14">
                  <c:v>г.Шымкент</c:v>
                </c:pt>
                <c:pt idx="15">
                  <c:v>Павлодарская</c:v>
                </c:pt>
                <c:pt idx="16">
                  <c:v>г. Нур-Султан </c:v>
                </c:pt>
                <c:pt idx="17">
                  <c:v>РК</c:v>
                </c:pt>
              </c:strCache>
            </c:strRef>
          </c:cat>
          <c:val>
            <c:numRef>
              <c:f>Лист1!$B$2:$B$19</c:f>
              <c:numCache>
                <c:formatCode>0</c:formatCode>
                <c:ptCount val="18"/>
                <c:pt idx="0">
                  <c:v>10.829493087557625</c:v>
                </c:pt>
                <c:pt idx="1">
                  <c:v>14.358415121773902</c:v>
                </c:pt>
                <c:pt idx="2">
                  <c:v>15.633423180592967</c:v>
                </c:pt>
                <c:pt idx="3">
                  <c:v>19.376479873717429</c:v>
                </c:pt>
                <c:pt idx="4">
                  <c:v>20.068027210884306</c:v>
                </c:pt>
                <c:pt idx="5">
                  <c:v>20.884752143902929</c:v>
                </c:pt>
                <c:pt idx="6">
                  <c:v>22.721454173067073</c:v>
                </c:pt>
                <c:pt idx="7">
                  <c:v>24.846878680800941</c:v>
                </c:pt>
                <c:pt idx="8">
                  <c:v>30.800077115866632</c:v>
                </c:pt>
                <c:pt idx="9">
                  <c:v>37.268266085060006</c:v>
                </c:pt>
                <c:pt idx="10">
                  <c:v>38.565621370499422</c:v>
                </c:pt>
                <c:pt idx="11">
                  <c:v>38.571428571428477</c:v>
                </c:pt>
                <c:pt idx="12">
                  <c:v>39.61259079903148</c:v>
                </c:pt>
                <c:pt idx="13">
                  <c:v>39.942736588306204</c:v>
                </c:pt>
                <c:pt idx="14">
                  <c:v>40.913107511045517</c:v>
                </c:pt>
                <c:pt idx="15">
                  <c:v>58.997493734335862</c:v>
                </c:pt>
                <c:pt idx="16">
                  <c:v>63.105703819989621</c:v>
                </c:pt>
                <c:pt idx="17" formatCode="General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114B-402E-B273-EA0EEB7B44C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40155904"/>
        <c:axId val="140160384"/>
      </c:barChart>
      <c:catAx>
        <c:axId val="140155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0160384"/>
        <c:crosses val="autoZero"/>
        <c:auto val="1"/>
        <c:lblAlgn val="ctr"/>
        <c:lblOffset val="100"/>
        <c:noMultiLvlLbl val="0"/>
      </c:catAx>
      <c:valAx>
        <c:axId val="140160384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one"/>
        <c:crossAx val="140155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  <a:latin typeface="Century Gothic" panose="020B0502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b="0" dirty="0">
                <a:solidFill>
                  <a:srgbClr val="002060"/>
                </a:solidFill>
              </a:rPr>
              <a:t>Расходы</a:t>
            </a:r>
          </a:p>
        </c:rich>
      </c:tx>
      <c:layout>
        <c:manualLayout>
          <c:xMode val="edge"/>
          <c:yMode val="edge"/>
          <c:x val="0.41521162886709295"/>
          <c:y val="5.2183488651118453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1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5.5812320822498505E-2"/>
          <c:w val="1"/>
          <c:h val="0.9441876791775014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explosion val="21"/>
          <c:dPt>
            <c:idx val="0"/>
            <c:bubble3D val="0"/>
            <c:explosion val="22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69-41FA-B17E-7C71DB5069A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0000"/>
                    </a:schemeClr>
                  </a:gs>
                  <a:gs pos="78000">
                    <a:schemeClr val="accent2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169-41FA-B17E-7C71DB5069A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0000"/>
                    </a:schemeClr>
                  </a:gs>
                  <a:gs pos="78000">
                    <a:schemeClr val="accent3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69-41FA-B17E-7C71DB5069AE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6169-41FA-B17E-7C71DB5069AE}"/>
              </c:ext>
            </c:extLst>
          </c:dPt>
          <c:dPt>
            <c:idx val="4"/>
            <c:bubble3D val="0"/>
            <c:spPr>
              <a:solidFill>
                <a:srgbClr val="06A0A8"/>
              </a:soli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169-41FA-B17E-7C71DB5069A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0000"/>
                    </a:schemeClr>
                  </a:gs>
                  <a:gs pos="78000">
                    <a:schemeClr val="accent6"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F46-47B1-BD0E-308FB7E3AAF2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1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EF46-47B1-BD0E-308FB7E3AAF2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0000"/>
                    </a:schemeClr>
                  </a:gs>
                  <a:gs pos="78000">
                    <a:schemeClr val="accent2">
                      <a:lumMod val="60000"/>
                      <a:shade val="94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/>
              </a:scene3d>
              <a:sp3d prstMaterial="plastic">
                <a:bevelT w="0" h="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F46-47B1-BD0E-308FB7E3AAF2}"/>
              </c:ext>
            </c:extLst>
          </c:dPt>
          <c:dLbls>
            <c:spPr>
              <a:gradFill>
                <a:gsLst>
                  <a:gs pos="0">
                    <a:srgbClr val="90C226">
                      <a:lumMod val="5000"/>
                      <a:lumOff val="95000"/>
                    </a:srgbClr>
                  </a:gs>
                  <a:gs pos="74000">
                    <a:srgbClr val="90C226">
                      <a:lumMod val="45000"/>
                      <a:lumOff val="55000"/>
                    </a:srgbClr>
                  </a:gs>
                  <a:gs pos="83000">
                    <a:srgbClr val="90C226">
                      <a:lumMod val="45000"/>
                      <a:lumOff val="55000"/>
                    </a:srgbClr>
                  </a:gs>
                  <a:gs pos="100000">
                    <a:srgbClr val="90C226">
                      <a:lumMod val="30000"/>
                      <a:lumOff val="70000"/>
                    </a:srgbClr>
                  </a:gs>
                </a:gsLst>
                <a:lin ang="9600000" scaled="0"/>
              </a:gra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Лист1!$A$2:$A$9</c:f>
              <c:strCache>
                <c:ptCount val="8"/>
                <c:pt idx="0">
                  <c:v>ФОТ с налогами</c:v>
                </c:pt>
                <c:pt idx="1">
                  <c:v>Надбавки Covid-19 ПМСП</c:v>
                </c:pt>
                <c:pt idx="2">
                  <c:v>Амортизация ОС и НМА</c:v>
                </c:pt>
                <c:pt idx="3">
                  <c:v>ЛС и ИМН</c:v>
                </c:pt>
                <c:pt idx="4">
                  <c:v>ГСМ</c:v>
                </c:pt>
                <c:pt idx="5">
                  <c:v>Выплата процентов лизинга</c:v>
                </c:pt>
                <c:pt idx="6">
                  <c:v>Запасы</c:v>
                </c:pt>
                <c:pt idx="7">
                  <c:v>Прочие услуги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57.6</c:v>
                </c:pt>
                <c:pt idx="1">
                  <c:v>21.2</c:v>
                </c:pt>
                <c:pt idx="2">
                  <c:v>10.5</c:v>
                </c:pt>
                <c:pt idx="3">
                  <c:v>2.4</c:v>
                </c:pt>
                <c:pt idx="4">
                  <c:v>2.1</c:v>
                </c:pt>
                <c:pt idx="5">
                  <c:v>1.9</c:v>
                </c:pt>
                <c:pt idx="6">
                  <c:v>1.5</c:v>
                </c:pt>
                <c:pt idx="7">
                  <c:v>2.8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169-41FA-B17E-7C71DB5069A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491916146769208E-2"/>
          <c:y val="0.80226936541590654"/>
          <c:w val="0.96350661177974462"/>
          <c:h val="0.106409529444636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ctr" rtl="0">
              <a:defRPr lang="ru-RU" sz="2128" b="0" i="0" u="none" strike="noStrike" kern="1200" baseline="0" dirty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Доходы</a:t>
            </a:r>
            <a:endParaRPr lang="ru-RU" dirty="0"/>
          </a:p>
        </c:rich>
      </c:tx>
      <c:layout/>
      <c:overlay val="0"/>
    </c:title>
    <c:autoTitleDeleted val="0"/>
    <c:view3D>
      <c:rotX val="30"/>
      <c:rotY val="1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7571141395053085"/>
          <c:h val="0.9948466565858612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1"/>
          <c:dPt>
            <c:idx val="0"/>
            <c:bubble3D val="0"/>
            <c:explosion val="33"/>
          </c:dPt>
          <c:dLbls>
            <c:dLbl>
              <c:idx val="0"/>
              <c:layout>
                <c:manualLayout>
                  <c:x val="8.9945377927508521E-2"/>
                  <c:y val="3.292313549193415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9111113947744189E-2"/>
                  <c:y val="0.21739184213672857"/>
                </c:manualLayout>
              </c:layout>
              <c:dLblPos val="bestFit"/>
              <c:showLegendKey val="0"/>
              <c:showVal val="1"/>
              <c:showCatName val="1"/>
              <c:showSerName val="1"/>
              <c:showPercent val="0"/>
              <c:showBubbleSize val="0"/>
            </c:dLbl>
            <c:dLbl>
              <c:idx val="2"/>
              <c:layout>
                <c:manualLayout>
                  <c:x val="-0.1307262839540683"/>
                  <c:y val="-8.61703644382966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4562639224739893E-2"/>
                  <c:y val="-3.173990165565525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5586477898168788"/>
                  <c:y val="-6.9333628759762917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ln>
                <a:gradFill>
                  <a:gsLst>
                    <a:gs pos="0">
                      <a:schemeClr val="accent1">
                        <a:tint val="66000"/>
                        <a:satMod val="160000"/>
                        <a:lumMod val="5000"/>
                        <a:lumOff val="95000"/>
                      </a:schemeClr>
                    </a:gs>
                    <a:gs pos="47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c:spPr>
            <c:txPr>
              <a:bodyPr/>
              <a:lstStyle/>
              <a:p>
                <a:pPr algn="ctr">
                  <a:defRPr lang="ru-RU" sz="1197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Доход от реализации мед.услуг (ГОБМП)</c:v>
                </c:pt>
                <c:pt idx="1">
                  <c:v>Доход от реализации мед.услуг (УЗ местный бюджет)</c:v>
                </c:pt>
                <c:pt idx="2">
                  <c:v>Доход от платных услуг</c:v>
                </c:pt>
                <c:pt idx="3">
                  <c:v>Доход от госсубсидий (лизинг)</c:v>
                </c:pt>
                <c:pt idx="4">
                  <c:v>Прочие доходы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87.5</c:v>
                </c:pt>
                <c:pt idx="1">
                  <c:v>3.2</c:v>
                </c:pt>
                <c:pt idx="2">
                  <c:v>0.4</c:v>
                </c:pt>
                <c:pt idx="3">
                  <c:v>10.5</c:v>
                </c:pt>
                <c:pt idx="4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41380075535521E-3"/>
          <c:y val="2.6514520202020202E-2"/>
          <c:w val="0.98810656249295026"/>
          <c:h val="0.69308806818181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>
              <a:glow>
                <a:schemeClr val="accent1">
                  <a:alpha val="0"/>
                </a:schemeClr>
              </a:glow>
              <a:outerShdw blurRad="1270000" dir="21540000" sx="1000" sy="1000" algn="ctr" rotWithShape="0">
                <a:srgbClr val="000000">
                  <a:alpha val="0"/>
                </a:srgbClr>
              </a:outerShdw>
              <a:softEdge rad="12700"/>
            </a:effectLst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A6-41C6-9B59-576D0E0CE101}"/>
                </c:ext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A6-41C6-9B59-576D0E0CE1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1-3 кат сроч</c:v>
                </c:pt>
                <c:pt idx="1">
                  <c:v>4 кат сроч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339048</c:v>
                </c:pt>
                <c:pt idx="1">
                  <c:v>245801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079-4A79-8DE6-4B2C06F42CF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rnd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1-3 кат сроч</c:v>
                </c:pt>
                <c:pt idx="1">
                  <c:v>4 кат сроч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389756</c:v>
                </c:pt>
                <c:pt idx="1">
                  <c:v>246332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A6-41C6-9B59-576D0E0CE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3235840"/>
        <c:axId val="3217664"/>
      </c:barChar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95250"/>
              <a:bevelB w="508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1-3 кат сроч</c:v>
                </c:pt>
                <c:pt idx="1">
                  <c:v>4 кат сроч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312737</c:v>
                </c:pt>
                <c:pt idx="1">
                  <c:v>194098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079-4A79-8DE6-4B2C06F42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3238912"/>
        <c:axId val="3237376"/>
      </c:barChart>
      <c:valAx>
        <c:axId val="3217664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3235840"/>
        <c:crosses val="max"/>
        <c:crossBetween val="between"/>
      </c:valAx>
      <c:catAx>
        <c:axId val="3235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17664"/>
        <c:crosses val="autoZero"/>
        <c:auto val="1"/>
        <c:lblAlgn val="ctr"/>
        <c:lblOffset val="100"/>
        <c:noMultiLvlLbl val="0"/>
      </c:catAx>
      <c:valAx>
        <c:axId val="3237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38912"/>
        <c:crosses val="autoZero"/>
        <c:crossBetween val="between"/>
      </c:valAx>
      <c:catAx>
        <c:axId val="3238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3737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25400" cap="rnd" cmpd="sng" algn="ctr">
            <a:noFill/>
            <a:prstDash val="solid"/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12700" cap="rnd" cmpd="sng" algn="ctr">
      <a:solidFill>
        <a:schemeClr val="bg1"/>
      </a:solidFill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cap="none" spc="0" normalizeH="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1400" b="0" i="0" u="none" strike="noStrike" cap="none" normalizeH="0" baseline="0" dirty="0">
                <a:solidFill>
                  <a:schemeClr val="accent1">
                    <a:lumMod val="50000"/>
                  </a:schemeClr>
                </a:solidFill>
                <a:effectLst/>
              </a:rPr>
              <a:t>Обращаемость населения на скорую медицинскую помощь</a:t>
            </a:r>
            <a:endParaRPr lang="ru-RU" sz="1400" b="0" dirty="0">
              <a:solidFill>
                <a:schemeClr val="accent1">
                  <a:lumMod val="50000"/>
                </a:schemeClr>
              </a:solidFill>
              <a:effectLst/>
            </a:endParaRPr>
          </a:p>
        </c:rich>
      </c:tx>
      <c:layout/>
      <c:overlay val="0"/>
      <c:spPr>
        <a:solidFill>
          <a:schemeClr val="bg1"/>
        </a:solidFill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649536073088349"/>
          <c:y val="0.22585218163071913"/>
          <c:w val="0.63282733208791264"/>
          <c:h val="0.47964527394443479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Обращение</c:v>
                </c:pt>
              </c:strCache>
            </c:strRef>
          </c:tx>
          <c:spPr>
            <a:ln w="0" cap="rnd">
              <a:solidFill>
                <a:srgbClr val="00B0F0">
                  <a:alpha val="78000"/>
                </a:srgb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743047</c:v>
                </c:pt>
                <c:pt idx="1">
                  <c:v>648092</c:v>
                </c:pt>
                <c:pt idx="2">
                  <c:v>844903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841-4CCD-A6D2-A86DA9D08B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Вызова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>
              <a:glow>
                <a:schemeClr val="accent1">
                  <a:alpha val="89000"/>
                </a:schemeClr>
              </a:glow>
              <a:outerShdw blurRad="50800" sx="1000" sy="1000" algn="ctr" rotWithShape="0">
                <a:srgbClr val="000000">
                  <a:alpha val="0"/>
                </a:srgbClr>
              </a:outerShdw>
              <a:softEdge rad="0"/>
            </a:effectLst>
          </c:spPr>
          <c:marker>
            <c:symbol val="none"/>
          </c:marker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841-4CCD-A6D2-A86DA9D08B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648092</c:v>
                </c:pt>
                <c:pt idx="1">
                  <c:v>506835</c:v>
                </c:pt>
                <c:pt idx="2">
                  <c:v>636088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A841-4CCD-A6D2-A86DA9D08B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61504"/>
        <c:axId val="3455616"/>
      </c:lineChart>
      <c:valAx>
        <c:axId val="3455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61504"/>
        <c:crosses val="autoZero"/>
        <c:crossBetween val="between"/>
      </c:valAx>
      <c:catAx>
        <c:axId val="3461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5561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>
          <a:outerShdw blurRad="50800" dir="9180000" algn="ctr" rotWithShape="0">
            <a:srgbClr val="000000">
              <a:alpha val="0"/>
            </a:srgbClr>
          </a:outerShdw>
          <a:softEdge rad="63500"/>
        </a:effectLst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bg1">
          <a:alpha val="97000"/>
        </a:schemeClr>
      </a:solidFill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по 4 категории срочности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245801</c:v>
                </c:pt>
                <c:pt idx="1">
                  <c:v>194098</c:v>
                </c:pt>
                <c:pt idx="2">
                  <c:v>246332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E5-493D-8E0D-F1452AD999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СМП при ПМСП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158251</c:v>
                </c:pt>
                <c:pt idx="1">
                  <c:v>174051</c:v>
                </c:pt>
                <c:pt idx="2">
                  <c:v>240325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CE5-493D-8E0D-F1452AD999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ГССМП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87550</c:v>
                </c:pt>
                <c:pt idx="1">
                  <c:v>20047</c:v>
                </c:pt>
                <c:pt idx="2">
                  <c:v>6007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CE5-493D-8E0D-F1452AD999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499904"/>
        <c:axId val="3498368"/>
      </c:barChart>
      <c:valAx>
        <c:axId val="349836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499904"/>
        <c:crosses val="autoZero"/>
        <c:crossBetween val="between"/>
      </c:valAx>
      <c:catAx>
        <c:axId val="3499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498368"/>
        <c:crosses val="autoZero"/>
        <c:auto val="1"/>
        <c:lblAlgn val="ctr"/>
        <c:lblOffset val="100"/>
        <c:noMultiLvlLbl val="0"/>
      </c:catAx>
      <c:spPr>
        <a:solidFill>
          <a:schemeClr val="bg1"/>
        </a:solidFill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0" dirty="0">
                <a:solidFill>
                  <a:schemeClr val="accent1">
                    <a:lumMod val="50000"/>
                  </a:schemeClr>
                </a:solidFill>
                <a:effectLst/>
              </a:rPr>
              <a:t>на 1000 населения</a:t>
            </a:r>
          </a:p>
        </c:rich>
      </c:tx>
      <c:layout/>
      <c:overlay val="0"/>
      <c:spPr>
        <a:solidFill>
          <a:schemeClr val="bg1"/>
        </a:solidFill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"/>
          <c:y val="9.8562992777361649E-2"/>
          <c:w val="1"/>
          <c:h val="0.600803492148254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Обращение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4981948908331712E-2"/>
                  <c:y val="-3.52343329373660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D9-4804-A8BB-49D61238A924}"/>
                </c:ext>
              </c:extLst>
            </c:dLbl>
            <c:dLbl>
              <c:idx val="1"/>
              <c:layout>
                <c:manualLayout>
                  <c:x val="-4.1764434277203534E-2"/>
                  <c:y val="-7.01354520464435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D9-4804-A8BB-49D61238A9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638.97244594875815</c:v>
                </c:pt>
                <c:pt idx="1">
                  <c:v>537.4302704432921</c:v>
                </c:pt>
                <c:pt idx="2">
                  <c:v>658.50109502988926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68D9-4804-A8BB-49D61238A9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Вызова</c:v>
                </c:pt>
              </c:strCache>
            </c:strRef>
          </c:tx>
          <c:spPr>
            <a:ln w="28575" cap="rnd">
              <a:solidFill>
                <a:schemeClr val="accent4">
                  <a:tint val="77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tint val="77000"/>
                </a:schemeClr>
              </a:solidFill>
              <a:ln w="9525">
                <a:solidFill>
                  <a:schemeClr val="accent4">
                    <a:tint val="77000"/>
                  </a:schemeClr>
                </a:solidFill>
              </a:ln>
              <a:effectLst/>
            </c:spPr>
          </c:marker>
          <c:dPt>
            <c:idx val="1"/>
            <c:marker>
              <c:spPr>
                <a:solidFill>
                  <a:schemeClr val="accent4">
                    <a:tint val="77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8D9-4804-A8BB-49D61238A924}"/>
              </c:ext>
            </c:extLst>
          </c:dPt>
          <c:dPt>
            <c:idx val="2"/>
            <c:marker>
              <c:spPr>
                <a:solidFill>
                  <a:schemeClr val="accent4">
                    <a:tint val="77000"/>
                  </a:schemeClr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8D9-4804-A8BB-49D61238A9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</c:strCache>
            </c:strRef>
          </c:cat>
          <c:val>
            <c:numRef>
              <c:f>Лист1!$C$2:$C$4</c:f>
              <c:numCache>
                <c:formatCode>0</c:formatCode>
                <c:ptCount val="3"/>
                <c:pt idx="0">
                  <c:v>502.93237983692183</c:v>
                </c:pt>
                <c:pt idx="1">
                  <c:v>420.29290767379626</c:v>
                </c:pt>
                <c:pt idx="2">
                  <c:v>495.75471330480798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68D9-4804-A8BB-49D61238A9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6011008"/>
        <c:axId val="36033280"/>
      </c:lineChart>
      <c:catAx>
        <c:axId val="36011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ru-RU"/>
          </a:p>
        </c:txPr>
        <c:crossAx val="36033280"/>
        <c:crosses val="autoZero"/>
        <c:auto val="1"/>
        <c:lblAlgn val="ctr"/>
        <c:lblOffset val="100"/>
        <c:noMultiLvlLbl val="0"/>
      </c:catAx>
      <c:valAx>
        <c:axId val="3603328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3601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5532B"/>
              </a:solidFill>
              <a:ln>
                <a:solidFill>
                  <a:srgbClr val="DE1F1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34D-434E-93B9-1147D528FD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0.0%</c:formatCode>
                <c:ptCount val="1"/>
                <c:pt idx="0">
                  <c:v>3.0000000000000001E-3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26-4884-8DF5-188E0EB6BF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rgbClr val="F0AC9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0.0%</c:formatCode>
                <c:ptCount val="1"/>
                <c:pt idx="0">
                  <c:v>3.0000000000000001E-3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626-4884-8DF5-188E0EB6BF3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>
                    <a:latin typeface="Century Gothic" panose="020B0502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0.00%</c:formatCode>
                <c:ptCount val="1"/>
                <c:pt idx="0">
                  <c:v>2.8E-3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6B-4C11-BB3A-57592D8D0BC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0.00%</c:formatCode>
                <c:ptCount val="1"/>
                <c:pt idx="0">
                  <c:v>4.7000000000000002E-3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8D-49E7-9846-B0B4CBE2F0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746560"/>
        <c:axId val="35748096"/>
      </c:barChart>
      <c:catAx>
        <c:axId val="357465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748096"/>
        <c:crosses val="autoZero"/>
        <c:auto val="1"/>
        <c:lblAlgn val="ctr"/>
        <c:lblOffset val="100"/>
        <c:noMultiLvlLbl val="0"/>
      </c:catAx>
      <c:valAx>
        <c:axId val="357480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35746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504413621199562E-2"/>
          <c:y val="0.10420279121261417"/>
          <c:w val="0.88745406925643155"/>
          <c:h val="0.66573549666715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2019г.</c:v>
                </c:pt>
              </c:strCache>
            </c:strRef>
          </c:tx>
          <c:spPr>
            <a:solidFill>
              <a:srgbClr val="17736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percentage"/>
            <c:noEndCap val="0"/>
            <c:val val="5"/>
            <c:spPr>
              <a:noFill/>
              <a:ln w="9525" cap="flat" cmpd="sng" algn="ctr">
                <a:noFill/>
                <a:round/>
              </a:ln>
              <a:effectLst/>
            </c:spPr>
          </c:errBar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F91-43E5-BA6F-03CF2EB86C7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2020г.</c:v>
                </c:pt>
              </c:strCache>
            </c:strRef>
          </c:tx>
          <c:spPr>
            <a:solidFill>
              <a:srgbClr val="8BF9C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F91-43E5-BA6F-03CF2EB86C7E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2021г.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0.55000000000000004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4E-43FD-A085-1AC028D95E1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0.38400000000000001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34-4F55-8F87-E8CA0460B8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5812096"/>
        <c:axId val="35813632"/>
      </c:barChart>
      <c:catAx>
        <c:axId val="35812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813632"/>
        <c:crosses val="autoZero"/>
        <c:auto val="1"/>
        <c:lblAlgn val="ctr"/>
        <c:lblOffset val="100"/>
        <c:noMultiLvlLbl val="0"/>
      </c:catAx>
      <c:valAx>
        <c:axId val="358136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358120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4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CE67FF-1AE2-4839-B0E3-CD6C3CEF193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392F05-8F8D-422C-BA84-FB99C850F1E0}">
      <dgm:prSet phldrT="[Текст]" custT="1"/>
      <dgm:spPr>
        <a:noFill/>
      </dgm:spPr>
      <dgm:t>
        <a:bodyPr/>
        <a:lstStyle/>
        <a:p>
          <a:r>
            <a:rPr lang="ru-RU" sz="2000" b="0" dirty="0">
              <a:solidFill>
                <a:srgbClr val="92D050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Количество среднесуточных бригад</a:t>
          </a:r>
        </a:p>
      </dgm:t>
    </dgm:pt>
    <dgm:pt modelId="{0DF74B77-836A-49AD-AB9D-2AD4637F4797}" type="parTrans" cxnId="{85171143-C06F-4513-928E-74F34B60E156}">
      <dgm:prSet/>
      <dgm:spPr/>
      <dgm:t>
        <a:bodyPr/>
        <a:lstStyle/>
        <a:p>
          <a:endParaRPr lang="ru-RU"/>
        </a:p>
      </dgm:t>
    </dgm:pt>
    <dgm:pt modelId="{2D39F655-4AFD-4C9F-AF29-12E61D0F3C8B}" type="sibTrans" cxnId="{85171143-C06F-4513-928E-74F34B60E156}">
      <dgm:prSet/>
      <dgm:spPr/>
      <dgm:t>
        <a:bodyPr/>
        <a:lstStyle/>
        <a:p>
          <a:endParaRPr lang="ru-RU"/>
        </a:p>
      </dgm:t>
    </dgm:pt>
    <dgm:pt modelId="{24E0FF51-E7BA-46FE-AFB3-30717EDCBA25}">
      <dgm:prSet phldrT="[Текст]" custT="1"/>
      <dgm:spPr>
        <a:noFill/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2019 г.</a:t>
          </a:r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: 68 </a:t>
          </a:r>
          <a:r>
            <a:rPr lang="ru-RU" sz="18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endParaRPr lang="ru-RU" sz="2000" dirty="0">
            <a:solidFill>
              <a:schemeClr val="tx1"/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  <a:p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Из них</a:t>
          </a:r>
        </a:p>
        <a:p>
          <a:r>
            <a:rPr lang="ru-RU" sz="20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Фс</a:t>
          </a:r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58 </a:t>
          </a:r>
          <a:r>
            <a:rPr lang="ru-RU" sz="20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r>
            <a:rPr lang="ru-RU" sz="20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Сп</a:t>
          </a:r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10 </a:t>
          </a:r>
          <a:r>
            <a:rPr lang="ru-RU" sz="20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</dgm:t>
    </dgm:pt>
    <dgm:pt modelId="{1DBFF2A4-5217-4379-AD62-A91070302173}" type="parTrans" cxnId="{B8AB1F91-3009-48B0-9727-E2B0EEF528FC}">
      <dgm:prSet/>
      <dgm:spPr/>
      <dgm:t>
        <a:bodyPr/>
        <a:lstStyle/>
        <a:p>
          <a:endParaRPr lang="ru-RU"/>
        </a:p>
      </dgm:t>
    </dgm:pt>
    <dgm:pt modelId="{0ED13E5F-A830-4A36-BCA5-77B555254F63}" type="sibTrans" cxnId="{B8AB1F91-3009-48B0-9727-E2B0EEF528FC}">
      <dgm:prSet/>
      <dgm:spPr/>
      <dgm:t>
        <a:bodyPr/>
        <a:lstStyle/>
        <a:p>
          <a:endParaRPr lang="ru-RU"/>
        </a:p>
      </dgm:t>
    </dgm:pt>
    <dgm:pt modelId="{CA0D0CA0-2ABC-48A3-AAE4-176FF5514CD4}">
      <dgm:prSet phldrT="[Текст]" custT="1"/>
      <dgm:spPr>
        <a:noFill/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2020 г.</a:t>
          </a:r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: 65 </a:t>
          </a:r>
          <a:r>
            <a:rPr lang="ru-RU" sz="18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endParaRPr lang="ru-RU" sz="2000" dirty="0">
            <a:solidFill>
              <a:schemeClr val="tx1"/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  <a:p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Из них:</a:t>
          </a:r>
        </a:p>
        <a:p>
          <a:r>
            <a:rPr lang="ru-RU" sz="20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Фс</a:t>
          </a:r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55 </a:t>
          </a:r>
          <a:r>
            <a:rPr lang="ru-RU" sz="20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r>
            <a:rPr lang="ru-RU" sz="20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Сп</a:t>
          </a:r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10 </a:t>
          </a:r>
          <a:r>
            <a:rPr lang="ru-RU" sz="20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</dgm:t>
    </dgm:pt>
    <dgm:pt modelId="{331AD879-A97A-43E3-A398-43AB52044C26}" type="parTrans" cxnId="{BE529725-A4D2-4094-9D10-4FCC8EF5BF5C}">
      <dgm:prSet/>
      <dgm:spPr/>
      <dgm:t>
        <a:bodyPr/>
        <a:lstStyle/>
        <a:p>
          <a:endParaRPr lang="ru-RU"/>
        </a:p>
      </dgm:t>
    </dgm:pt>
    <dgm:pt modelId="{98620072-5CD2-4D84-B047-0BAD89287063}" type="sibTrans" cxnId="{BE529725-A4D2-4094-9D10-4FCC8EF5BF5C}">
      <dgm:prSet/>
      <dgm:spPr/>
      <dgm:t>
        <a:bodyPr/>
        <a:lstStyle/>
        <a:p>
          <a:endParaRPr lang="ru-RU"/>
        </a:p>
      </dgm:t>
    </dgm:pt>
    <dgm:pt modelId="{A0D87636-DCC2-4769-B021-609220722A8D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800" b="1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2021 г.</a:t>
          </a:r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: 70 </a:t>
          </a:r>
          <a:r>
            <a:rPr lang="ru-RU" sz="18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endParaRPr lang="ru-RU" sz="1800" dirty="0">
            <a:solidFill>
              <a:schemeClr val="tx1"/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  <a:p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Из них: </a:t>
          </a:r>
        </a:p>
        <a:p>
          <a:r>
            <a:rPr lang="ru-RU" sz="18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Фс</a:t>
          </a:r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58 </a:t>
          </a:r>
          <a:r>
            <a:rPr lang="ru-RU" sz="18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r>
            <a:rPr lang="ru-RU" sz="18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Сп</a:t>
          </a:r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12 </a:t>
          </a:r>
          <a:r>
            <a:rPr lang="ru-RU" sz="18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18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</dgm:t>
    </dgm:pt>
    <dgm:pt modelId="{BD8D2035-D31B-441A-8297-0DF3233A29C2}" type="parTrans" cxnId="{963B9BF2-8796-4189-AE39-86520FDA330E}">
      <dgm:prSet/>
      <dgm:spPr/>
      <dgm:t>
        <a:bodyPr/>
        <a:lstStyle/>
        <a:p>
          <a:endParaRPr lang="ru-RU"/>
        </a:p>
      </dgm:t>
    </dgm:pt>
    <dgm:pt modelId="{675B10C0-C0FF-4864-8134-D9CEB690FEBA}" type="sibTrans" cxnId="{963B9BF2-8796-4189-AE39-86520FDA330E}">
      <dgm:prSet/>
      <dgm:spPr/>
      <dgm:t>
        <a:bodyPr/>
        <a:lstStyle/>
        <a:p>
          <a:endParaRPr lang="ru-RU"/>
        </a:p>
      </dgm:t>
    </dgm:pt>
    <dgm:pt modelId="{792C861A-04D3-4FEF-BF82-395924573B87}">
      <dgm:prSet/>
      <dgm:spPr/>
      <dgm:t>
        <a:bodyPr/>
        <a:lstStyle/>
        <a:p>
          <a:endParaRPr lang="ru-RU"/>
        </a:p>
      </dgm:t>
    </dgm:pt>
    <dgm:pt modelId="{749B9690-B142-413C-AF04-E2473B9FDB3B}" type="parTrans" cxnId="{B8DB736C-0572-4D9A-9AFF-9D9378EA0B9B}">
      <dgm:prSet/>
      <dgm:spPr/>
      <dgm:t>
        <a:bodyPr/>
        <a:lstStyle/>
        <a:p>
          <a:endParaRPr lang="ru-RU"/>
        </a:p>
      </dgm:t>
    </dgm:pt>
    <dgm:pt modelId="{E854A872-05B0-4191-95F3-C0C22F2B30A1}" type="sibTrans" cxnId="{B8DB736C-0572-4D9A-9AFF-9D9378EA0B9B}">
      <dgm:prSet/>
      <dgm:spPr/>
      <dgm:t>
        <a:bodyPr/>
        <a:lstStyle/>
        <a:p>
          <a:endParaRPr lang="ru-RU"/>
        </a:p>
      </dgm:t>
    </dgm:pt>
    <dgm:pt modelId="{F95D9884-6915-4651-80BD-3ECD2708D3C2}">
      <dgm:prSet/>
      <dgm:spPr/>
      <dgm:t>
        <a:bodyPr/>
        <a:lstStyle/>
        <a:p>
          <a:endParaRPr lang="ru-RU"/>
        </a:p>
      </dgm:t>
    </dgm:pt>
    <dgm:pt modelId="{363A0F58-C71F-46C3-8550-B9D1153FF46E}" type="parTrans" cxnId="{A56A1FA9-D0C4-482E-976F-1360710B87E4}">
      <dgm:prSet/>
      <dgm:spPr/>
      <dgm:t>
        <a:bodyPr/>
        <a:lstStyle/>
        <a:p>
          <a:endParaRPr lang="ru-RU"/>
        </a:p>
      </dgm:t>
    </dgm:pt>
    <dgm:pt modelId="{8F62CC29-F6AF-46B0-B419-4D0D699F3855}" type="sibTrans" cxnId="{A56A1FA9-D0C4-482E-976F-1360710B87E4}">
      <dgm:prSet/>
      <dgm:spPr/>
      <dgm:t>
        <a:bodyPr/>
        <a:lstStyle/>
        <a:p>
          <a:endParaRPr lang="ru-RU"/>
        </a:p>
      </dgm:t>
    </dgm:pt>
    <dgm:pt modelId="{2F85C7F6-56D3-4CC0-83D1-432D68426F56}" type="pres">
      <dgm:prSet presAssocID="{ECCE67FF-1AE2-4839-B0E3-CD6C3CEF193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6C3F39-15BD-4FE4-AA68-6298AD7A0D34}" type="pres">
      <dgm:prSet presAssocID="{76392F05-8F8D-422C-BA84-FB99C850F1E0}" presName="roof" presStyleLbl="dkBgShp" presStyleIdx="0" presStyleCnt="2" custScaleY="43223" custLinFactNeighborX="-16007" custLinFactNeighborY="3709"/>
      <dgm:spPr/>
      <dgm:t>
        <a:bodyPr/>
        <a:lstStyle/>
        <a:p>
          <a:endParaRPr lang="ru-RU"/>
        </a:p>
      </dgm:t>
    </dgm:pt>
    <dgm:pt modelId="{BFF2ED3E-007E-4F5A-968D-15121058CAE9}" type="pres">
      <dgm:prSet presAssocID="{76392F05-8F8D-422C-BA84-FB99C850F1E0}" presName="pillars" presStyleCnt="0"/>
      <dgm:spPr/>
    </dgm:pt>
    <dgm:pt modelId="{80D50E5D-3183-4BC8-A6C8-23E3BB02B085}" type="pres">
      <dgm:prSet presAssocID="{76392F05-8F8D-422C-BA84-FB99C850F1E0}" presName="pillar1" presStyleLbl="node1" presStyleIdx="0" presStyleCnt="3" custLinFactNeighborX="-13705" custLinFactNeighborY="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8C6DFF-016B-4A01-8208-78BEE434E309}" type="pres">
      <dgm:prSet presAssocID="{CA0D0CA0-2ABC-48A3-AAE4-176FF5514CD4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DE71FC-9F01-4FB6-9A51-4C72A7E71916}" type="pres">
      <dgm:prSet presAssocID="{A0D87636-DCC2-4769-B021-609220722A8D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0A17A-B9B2-4D11-AAFD-16A1FAF9701D}" type="pres">
      <dgm:prSet presAssocID="{76392F05-8F8D-422C-BA84-FB99C850F1E0}" presName="base" presStyleLbl="dkBgShp" presStyleIdx="1" presStyleCnt="2" custScaleY="92843"/>
      <dgm:spPr>
        <a:noFill/>
      </dgm:spPr>
    </dgm:pt>
  </dgm:ptLst>
  <dgm:cxnLst>
    <dgm:cxn modelId="{18039705-EB9D-4653-9C4A-8EBA738D940B}" type="presOf" srcId="{A0D87636-DCC2-4769-B021-609220722A8D}" destId="{6CDE71FC-9F01-4FB6-9A51-4C72A7E71916}" srcOrd="0" destOrd="0" presId="urn:microsoft.com/office/officeart/2005/8/layout/hList3"/>
    <dgm:cxn modelId="{488DC10F-6BD2-4C19-A62B-B01AE6F7461A}" type="presOf" srcId="{24E0FF51-E7BA-46FE-AFB3-30717EDCBA25}" destId="{80D50E5D-3183-4BC8-A6C8-23E3BB02B085}" srcOrd="0" destOrd="0" presId="urn:microsoft.com/office/officeart/2005/8/layout/hList3"/>
    <dgm:cxn modelId="{B8DB736C-0572-4D9A-9AFF-9D9378EA0B9B}" srcId="{ECCE67FF-1AE2-4839-B0E3-CD6C3CEF1935}" destId="{792C861A-04D3-4FEF-BF82-395924573B87}" srcOrd="1" destOrd="0" parTransId="{749B9690-B142-413C-AF04-E2473B9FDB3B}" sibTransId="{E854A872-05B0-4191-95F3-C0C22F2B30A1}"/>
    <dgm:cxn modelId="{EBB0E86E-FED8-4D1A-B699-BB419F02B452}" type="presOf" srcId="{CA0D0CA0-2ABC-48A3-AAE4-176FF5514CD4}" destId="{A48C6DFF-016B-4A01-8208-78BEE434E309}" srcOrd="0" destOrd="0" presId="urn:microsoft.com/office/officeart/2005/8/layout/hList3"/>
    <dgm:cxn modelId="{A56A1FA9-D0C4-482E-976F-1360710B87E4}" srcId="{ECCE67FF-1AE2-4839-B0E3-CD6C3CEF1935}" destId="{F95D9884-6915-4651-80BD-3ECD2708D3C2}" srcOrd="2" destOrd="0" parTransId="{363A0F58-C71F-46C3-8550-B9D1153FF46E}" sibTransId="{8F62CC29-F6AF-46B0-B419-4D0D699F3855}"/>
    <dgm:cxn modelId="{6BCAE010-BBFA-483D-ACE6-F036266F0D56}" type="presOf" srcId="{ECCE67FF-1AE2-4839-B0E3-CD6C3CEF1935}" destId="{2F85C7F6-56D3-4CC0-83D1-432D68426F56}" srcOrd="0" destOrd="0" presId="urn:microsoft.com/office/officeart/2005/8/layout/hList3"/>
    <dgm:cxn modelId="{512A0896-A8C2-4488-A652-6AD8DC94F39D}" type="presOf" srcId="{76392F05-8F8D-422C-BA84-FB99C850F1E0}" destId="{266C3F39-15BD-4FE4-AA68-6298AD7A0D34}" srcOrd="0" destOrd="0" presId="urn:microsoft.com/office/officeart/2005/8/layout/hList3"/>
    <dgm:cxn modelId="{963B9BF2-8796-4189-AE39-86520FDA330E}" srcId="{76392F05-8F8D-422C-BA84-FB99C850F1E0}" destId="{A0D87636-DCC2-4769-B021-609220722A8D}" srcOrd="2" destOrd="0" parTransId="{BD8D2035-D31B-441A-8297-0DF3233A29C2}" sibTransId="{675B10C0-C0FF-4864-8134-D9CEB690FEBA}"/>
    <dgm:cxn modelId="{85171143-C06F-4513-928E-74F34B60E156}" srcId="{ECCE67FF-1AE2-4839-B0E3-CD6C3CEF1935}" destId="{76392F05-8F8D-422C-BA84-FB99C850F1E0}" srcOrd="0" destOrd="0" parTransId="{0DF74B77-836A-49AD-AB9D-2AD4637F4797}" sibTransId="{2D39F655-4AFD-4C9F-AF29-12E61D0F3C8B}"/>
    <dgm:cxn modelId="{BE529725-A4D2-4094-9D10-4FCC8EF5BF5C}" srcId="{76392F05-8F8D-422C-BA84-FB99C850F1E0}" destId="{CA0D0CA0-2ABC-48A3-AAE4-176FF5514CD4}" srcOrd="1" destOrd="0" parTransId="{331AD879-A97A-43E3-A398-43AB52044C26}" sibTransId="{98620072-5CD2-4D84-B047-0BAD89287063}"/>
    <dgm:cxn modelId="{B8AB1F91-3009-48B0-9727-E2B0EEF528FC}" srcId="{76392F05-8F8D-422C-BA84-FB99C850F1E0}" destId="{24E0FF51-E7BA-46FE-AFB3-30717EDCBA25}" srcOrd="0" destOrd="0" parTransId="{1DBFF2A4-5217-4379-AD62-A91070302173}" sibTransId="{0ED13E5F-A830-4A36-BCA5-77B555254F63}"/>
    <dgm:cxn modelId="{9918E599-765A-4FC3-BE55-2A6171022708}" type="presParOf" srcId="{2F85C7F6-56D3-4CC0-83D1-432D68426F56}" destId="{266C3F39-15BD-4FE4-AA68-6298AD7A0D34}" srcOrd="0" destOrd="0" presId="urn:microsoft.com/office/officeart/2005/8/layout/hList3"/>
    <dgm:cxn modelId="{A9E0D42C-9EE8-4284-93CE-F5261C4442DF}" type="presParOf" srcId="{2F85C7F6-56D3-4CC0-83D1-432D68426F56}" destId="{BFF2ED3E-007E-4F5A-968D-15121058CAE9}" srcOrd="1" destOrd="0" presId="urn:microsoft.com/office/officeart/2005/8/layout/hList3"/>
    <dgm:cxn modelId="{C83A71F7-A6C0-480C-B5F0-C36AA7A7236F}" type="presParOf" srcId="{BFF2ED3E-007E-4F5A-968D-15121058CAE9}" destId="{80D50E5D-3183-4BC8-A6C8-23E3BB02B085}" srcOrd="0" destOrd="0" presId="urn:microsoft.com/office/officeart/2005/8/layout/hList3"/>
    <dgm:cxn modelId="{047A6ECA-03C7-4A89-8822-A0EFABA85C6A}" type="presParOf" srcId="{BFF2ED3E-007E-4F5A-968D-15121058CAE9}" destId="{A48C6DFF-016B-4A01-8208-78BEE434E309}" srcOrd="1" destOrd="0" presId="urn:microsoft.com/office/officeart/2005/8/layout/hList3"/>
    <dgm:cxn modelId="{2DD28FAC-2F10-4652-ABEE-A6857F9BC7DB}" type="presParOf" srcId="{BFF2ED3E-007E-4F5A-968D-15121058CAE9}" destId="{6CDE71FC-9F01-4FB6-9A51-4C72A7E71916}" srcOrd="2" destOrd="0" presId="urn:microsoft.com/office/officeart/2005/8/layout/hList3"/>
    <dgm:cxn modelId="{7D361AB1-3F8C-45E1-811F-76E83537716D}" type="presParOf" srcId="{2F85C7F6-56D3-4CC0-83D1-432D68426F56}" destId="{9020A17A-B9B2-4D11-AAFD-16A1FAF9701D}" srcOrd="2" destOrd="0" presId="urn:microsoft.com/office/officeart/2005/8/layout/hList3"/>
  </dgm:cxnLst>
  <dgm:bg>
    <a:solidFill>
      <a:schemeClr val="bg1"/>
    </a:solidFill>
  </dgm:bg>
  <dgm:whole>
    <a:ln>
      <a:solidFill>
        <a:schemeClr val="accent1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DE4CD8-004A-4F4A-A384-D554D352D6B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06A550A9-F44F-49D0-80E0-4D46AE3950F8}">
      <dgm:prSet phldrT="[Текст]" custT="1"/>
      <dgm:spPr/>
      <dgm:t>
        <a:bodyPr/>
        <a:lstStyle/>
        <a:p>
          <a:r>
            <a:rPr lang="ru-RU" sz="1600" dirty="0" smtClean="0">
              <a:latin typeface="Century Gothic" panose="020B0502020202020204" pitchFamily="34" charset="0"/>
            </a:rPr>
            <a:t>2021 </a:t>
          </a:r>
          <a:r>
            <a:rPr lang="ru-RU" sz="1600" dirty="0">
              <a:latin typeface="Century Gothic" panose="020B0502020202020204" pitchFamily="34" charset="0"/>
            </a:rPr>
            <a:t>г.</a:t>
          </a:r>
        </a:p>
      </dgm:t>
    </dgm:pt>
    <dgm:pt modelId="{29CCF693-EBEA-4813-AE92-8751E46FE08E}" type="parTrans" cxnId="{1803D391-4314-48D6-B9C5-FBA5FC4A8BA1}">
      <dgm:prSet/>
      <dgm:spPr/>
      <dgm:t>
        <a:bodyPr/>
        <a:lstStyle/>
        <a:p>
          <a:endParaRPr lang="ru-RU"/>
        </a:p>
      </dgm:t>
    </dgm:pt>
    <dgm:pt modelId="{2E59A51E-2E2A-43F2-916F-25220E0D54E8}" type="sibTrans" cxnId="{1803D391-4314-48D6-B9C5-FBA5FC4A8BA1}">
      <dgm:prSet/>
      <dgm:spPr/>
      <dgm:t>
        <a:bodyPr/>
        <a:lstStyle/>
        <a:p>
          <a:endParaRPr lang="ru-RU"/>
        </a:p>
      </dgm:t>
    </dgm:pt>
    <dgm:pt modelId="{0D007658-C2C4-4B4B-9BCC-9F948174EEEC}">
      <dgm:prSet phldrT="[Текст]" custT="1"/>
      <dgm:spPr/>
      <dgm:t>
        <a:bodyPr/>
        <a:lstStyle/>
        <a:p>
          <a:r>
            <a:rPr lang="ru-RU" sz="1600" dirty="0">
              <a:latin typeface="Century Gothic" panose="020B0502020202020204" pitchFamily="34" charset="0"/>
            </a:rPr>
            <a:t>2020 г.</a:t>
          </a:r>
        </a:p>
      </dgm:t>
    </dgm:pt>
    <dgm:pt modelId="{DDCD37D4-1182-469F-8419-BF8BA617E7D4}" type="parTrans" cxnId="{BA3A96A4-39F3-47E3-8F7F-1C5B3E4CC65E}">
      <dgm:prSet/>
      <dgm:spPr/>
      <dgm:t>
        <a:bodyPr/>
        <a:lstStyle/>
        <a:p>
          <a:endParaRPr lang="ru-RU"/>
        </a:p>
      </dgm:t>
    </dgm:pt>
    <dgm:pt modelId="{6E7D89EE-EC46-45A3-A7A5-97BA1BA9BA55}" type="sibTrans" cxnId="{BA3A96A4-39F3-47E3-8F7F-1C5B3E4CC65E}">
      <dgm:prSet/>
      <dgm:spPr/>
      <dgm:t>
        <a:bodyPr/>
        <a:lstStyle/>
        <a:p>
          <a:endParaRPr lang="ru-RU"/>
        </a:p>
      </dgm:t>
    </dgm:pt>
    <dgm:pt modelId="{6C9AF022-FDE5-4CC5-ACFB-C8DFA8EF3279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2019 </a:t>
          </a:r>
          <a:r>
            <a: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г.</a:t>
          </a:r>
        </a:p>
      </dgm:t>
    </dgm:pt>
    <dgm:pt modelId="{C84AC54F-3BF8-4818-B481-CB9062CAD054}" type="parTrans" cxnId="{115426D9-E8E0-4139-9463-D202B39773F8}">
      <dgm:prSet/>
      <dgm:spPr/>
      <dgm:t>
        <a:bodyPr/>
        <a:lstStyle/>
        <a:p>
          <a:endParaRPr lang="ru-RU"/>
        </a:p>
      </dgm:t>
    </dgm:pt>
    <dgm:pt modelId="{983D4FEC-4054-46D0-AD50-C62643D00AB3}" type="sibTrans" cxnId="{115426D9-E8E0-4139-9463-D202B39773F8}">
      <dgm:prSet/>
      <dgm:spPr/>
      <dgm:t>
        <a:bodyPr/>
        <a:lstStyle/>
        <a:p>
          <a:endParaRPr lang="ru-RU"/>
        </a:p>
      </dgm:t>
    </dgm:pt>
    <dgm:pt modelId="{E4B0E681-EB0B-42BA-8157-C192D6A6FAAD}" type="pres">
      <dgm:prSet presAssocID="{9BDE4CD8-004A-4F4A-A384-D554D352D6BA}" presName="Name0" presStyleCnt="0">
        <dgm:presLayoutVars>
          <dgm:chMax val="7"/>
          <dgm:chPref val="7"/>
          <dgm:dir/>
        </dgm:presLayoutVars>
      </dgm:prSet>
      <dgm:spPr/>
    </dgm:pt>
    <dgm:pt modelId="{113FB6BE-3302-4907-A9EA-28A39BDDF626}" type="pres">
      <dgm:prSet presAssocID="{9BDE4CD8-004A-4F4A-A384-D554D352D6BA}" presName="Name1" presStyleCnt="0"/>
      <dgm:spPr/>
    </dgm:pt>
    <dgm:pt modelId="{85C15165-81A4-4A61-B4EF-18179BFDBB99}" type="pres">
      <dgm:prSet presAssocID="{9BDE4CD8-004A-4F4A-A384-D554D352D6BA}" presName="cycle" presStyleCnt="0"/>
      <dgm:spPr/>
    </dgm:pt>
    <dgm:pt modelId="{7AD7E93E-AF6D-4B31-8297-A4297B59A95B}" type="pres">
      <dgm:prSet presAssocID="{9BDE4CD8-004A-4F4A-A384-D554D352D6BA}" presName="srcNode" presStyleLbl="node1" presStyleIdx="0" presStyleCnt="3"/>
      <dgm:spPr/>
    </dgm:pt>
    <dgm:pt modelId="{EF8118B0-5AD6-44F2-B665-69D3C31197C0}" type="pres">
      <dgm:prSet presAssocID="{9BDE4CD8-004A-4F4A-A384-D554D352D6BA}" presName="conn" presStyleLbl="parChTrans1D2" presStyleIdx="0" presStyleCnt="1"/>
      <dgm:spPr/>
      <dgm:t>
        <a:bodyPr/>
        <a:lstStyle/>
        <a:p>
          <a:endParaRPr lang="ru-RU"/>
        </a:p>
      </dgm:t>
    </dgm:pt>
    <dgm:pt modelId="{E88805CD-1755-4CFA-91CB-868B7F1CEB76}" type="pres">
      <dgm:prSet presAssocID="{9BDE4CD8-004A-4F4A-A384-D554D352D6BA}" presName="extraNode" presStyleLbl="node1" presStyleIdx="0" presStyleCnt="3"/>
      <dgm:spPr/>
    </dgm:pt>
    <dgm:pt modelId="{33602966-33CC-4BB5-A242-D8AB7CCFBDE7}" type="pres">
      <dgm:prSet presAssocID="{9BDE4CD8-004A-4F4A-A384-D554D352D6BA}" presName="dstNode" presStyleLbl="node1" presStyleIdx="0" presStyleCnt="3"/>
      <dgm:spPr/>
    </dgm:pt>
    <dgm:pt modelId="{DC830536-BA08-440C-B8DB-B52784BDECCC}" type="pres">
      <dgm:prSet presAssocID="{06A550A9-F44F-49D0-80E0-4D46AE3950F8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95DE6D-AC56-44C6-BDB6-19B1F03A8AED}" type="pres">
      <dgm:prSet presAssocID="{06A550A9-F44F-49D0-80E0-4D46AE3950F8}" presName="accent_1" presStyleCnt="0"/>
      <dgm:spPr/>
    </dgm:pt>
    <dgm:pt modelId="{4CD8513B-F260-412B-A38B-CBBE84228E76}" type="pres">
      <dgm:prSet presAssocID="{06A550A9-F44F-49D0-80E0-4D46AE3950F8}" presName="accentRepeatNode" presStyleLbl="solidFgAcc1" presStyleIdx="0" presStyleCnt="3" custLinFactX="400000" custLinFactNeighborX="404049" custLinFactNeighborY="-35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DCE910-3880-4EAC-A006-4D128A73F232}" type="pres">
      <dgm:prSet presAssocID="{0D007658-C2C4-4B4B-9BCC-9F948174EEEC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03A8D-94D4-4104-AA16-E2DACFFB3E2F}" type="pres">
      <dgm:prSet presAssocID="{0D007658-C2C4-4B4B-9BCC-9F948174EEEC}" presName="accent_2" presStyleCnt="0"/>
      <dgm:spPr/>
    </dgm:pt>
    <dgm:pt modelId="{93DC2C96-5B05-438A-A9EF-1D95B41F18A8}" type="pres">
      <dgm:prSet presAssocID="{0D007658-C2C4-4B4B-9BCC-9F948174EEEC}" presName="accentRepeatNode" presStyleLbl="solidFgAcc1" presStyleIdx="1" presStyleCnt="3" custLinFactX="372631" custLinFactNeighborX="400000" custLinFactNeighborY="-322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ED913AF-C4FA-4ABA-B81E-AA9D6B628A66}" type="pres">
      <dgm:prSet presAssocID="{6C9AF022-FDE5-4CC5-ACFB-C8DFA8EF327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CD87E9-B47B-4257-88BC-710B628F3DCA}" type="pres">
      <dgm:prSet presAssocID="{6C9AF022-FDE5-4CC5-ACFB-C8DFA8EF3279}" presName="accent_3" presStyleCnt="0"/>
      <dgm:spPr/>
    </dgm:pt>
    <dgm:pt modelId="{B32156C3-2FFC-4E04-A46F-5F27DB3C1A77}" type="pres">
      <dgm:prSet presAssocID="{6C9AF022-FDE5-4CC5-ACFB-C8DFA8EF3279}" presName="accentRepeatNode" presStyleLbl="solidFgAcc1" presStyleIdx="2" presStyleCnt="3" custLinFactX="400000" custLinFactNeighborX="401463" custLinFactNeighborY="3305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</dgm:spPr>
    </dgm:pt>
  </dgm:ptLst>
  <dgm:cxnLst>
    <dgm:cxn modelId="{44B0283B-9AA1-445E-8722-74FED661B3C6}" type="presOf" srcId="{0D007658-C2C4-4B4B-9BCC-9F948174EEEC}" destId="{EDDCE910-3880-4EAC-A006-4D128A73F232}" srcOrd="0" destOrd="0" presId="urn:microsoft.com/office/officeart/2008/layout/VerticalCurvedList"/>
    <dgm:cxn modelId="{1803D391-4314-48D6-B9C5-FBA5FC4A8BA1}" srcId="{9BDE4CD8-004A-4F4A-A384-D554D352D6BA}" destId="{06A550A9-F44F-49D0-80E0-4D46AE3950F8}" srcOrd="0" destOrd="0" parTransId="{29CCF693-EBEA-4813-AE92-8751E46FE08E}" sibTransId="{2E59A51E-2E2A-43F2-916F-25220E0D54E8}"/>
    <dgm:cxn modelId="{DFDF22CF-DE46-4E70-8849-AB8F6D51C660}" type="presOf" srcId="{9BDE4CD8-004A-4F4A-A384-D554D352D6BA}" destId="{E4B0E681-EB0B-42BA-8157-C192D6A6FAAD}" srcOrd="0" destOrd="0" presId="urn:microsoft.com/office/officeart/2008/layout/VerticalCurvedList"/>
    <dgm:cxn modelId="{FA2DEC26-6C02-48F3-8DCF-D4BE18C1347A}" type="presOf" srcId="{06A550A9-F44F-49D0-80E0-4D46AE3950F8}" destId="{DC830536-BA08-440C-B8DB-B52784BDECCC}" srcOrd="0" destOrd="0" presId="urn:microsoft.com/office/officeart/2008/layout/VerticalCurvedList"/>
    <dgm:cxn modelId="{BA3A96A4-39F3-47E3-8F7F-1C5B3E4CC65E}" srcId="{9BDE4CD8-004A-4F4A-A384-D554D352D6BA}" destId="{0D007658-C2C4-4B4B-9BCC-9F948174EEEC}" srcOrd="1" destOrd="0" parTransId="{DDCD37D4-1182-469F-8419-BF8BA617E7D4}" sibTransId="{6E7D89EE-EC46-45A3-A7A5-97BA1BA9BA55}"/>
    <dgm:cxn modelId="{F9EB9B3B-7B2A-43A2-B892-D49C4FD535C4}" type="presOf" srcId="{2E59A51E-2E2A-43F2-916F-25220E0D54E8}" destId="{EF8118B0-5AD6-44F2-B665-69D3C31197C0}" srcOrd="0" destOrd="0" presId="urn:microsoft.com/office/officeart/2008/layout/VerticalCurvedList"/>
    <dgm:cxn modelId="{E3B66071-274D-45BB-BA69-B2988BBC2C3C}" type="presOf" srcId="{6C9AF022-FDE5-4CC5-ACFB-C8DFA8EF3279}" destId="{BED913AF-C4FA-4ABA-B81E-AA9D6B628A66}" srcOrd="0" destOrd="0" presId="urn:microsoft.com/office/officeart/2008/layout/VerticalCurvedList"/>
    <dgm:cxn modelId="{115426D9-E8E0-4139-9463-D202B39773F8}" srcId="{9BDE4CD8-004A-4F4A-A384-D554D352D6BA}" destId="{6C9AF022-FDE5-4CC5-ACFB-C8DFA8EF3279}" srcOrd="2" destOrd="0" parTransId="{C84AC54F-3BF8-4818-B481-CB9062CAD054}" sibTransId="{983D4FEC-4054-46D0-AD50-C62643D00AB3}"/>
    <dgm:cxn modelId="{D2B307FB-FD60-45BE-BFAF-147D26554DBB}" type="presParOf" srcId="{E4B0E681-EB0B-42BA-8157-C192D6A6FAAD}" destId="{113FB6BE-3302-4907-A9EA-28A39BDDF626}" srcOrd="0" destOrd="0" presId="urn:microsoft.com/office/officeart/2008/layout/VerticalCurvedList"/>
    <dgm:cxn modelId="{6BF5B8A7-318E-4888-9B0D-544A9FCC9D9E}" type="presParOf" srcId="{113FB6BE-3302-4907-A9EA-28A39BDDF626}" destId="{85C15165-81A4-4A61-B4EF-18179BFDBB99}" srcOrd="0" destOrd="0" presId="urn:microsoft.com/office/officeart/2008/layout/VerticalCurvedList"/>
    <dgm:cxn modelId="{E8BEA2C0-207A-4BF1-A16B-C212F57F38C2}" type="presParOf" srcId="{85C15165-81A4-4A61-B4EF-18179BFDBB99}" destId="{7AD7E93E-AF6D-4B31-8297-A4297B59A95B}" srcOrd="0" destOrd="0" presId="urn:microsoft.com/office/officeart/2008/layout/VerticalCurvedList"/>
    <dgm:cxn modelId="{0C74DBD1-9636-440F-8A62-36489F441E44}" type="presParOf" srcId="{85C15165-81A4-4A61-B4EF-18179BFDBB99}" destId="{EF8118B0-5AD6-44F2-B665-69D3C31197C0}" srcOrd="1" destOrd="0" presId="urn:microsoft.com/office/officeart/2008/layout/VerticalCurvedList"/>
    <dgm:cxn modelId="{6BF81D0E-3BF0-4B29-87CD-85C637C9DB80}" type="presParOf" srcId="{85C15165-81A4-4A61-B4EF-18179BFDBB99}" destId="{E88805CD-1755-4CFA-91CB-868B7F1CEB76}" srcOrd="2" destOrd="0" presId="urn:microsoft.com/office/officeart/2008/layout/VerticalCurvedList"/>
    <dgm:cxn modelId="{023A4C80-37FA-4507-BC12-31FC7DF2BF99}" type="presParOf" srcId="{85C15165-81A4-4A61-B4EF-18179BFDBB99}" destId="{33602966-33CC-4BB5-A242-D8AB7CCFBDE7}" srcOrd="3" destOrd="0" presId="urn:microsoft.com/office/officeart/2008/layout/VerticalCurvedList"/>
    <dgm:cxn modelId="{C3C9B562-8ABD-4218-AE1C-99555C0DF4F3}" type="presParOf" srcId="{113FB6BE-3302-4907-A9EA-28A39BDDF626}" destId="{DC830536-BA08-440C-B8DB-B52784BDECCC}" srcOrd="1" destOrd="0" presId="urn:microsoft.com/office/officeart/2008/layout/VerticalCurvedList"/>
    <dgm:cxn modelId="{6BA8405C-506A-4A51-9AE5-56BF1AF3784A}" type="presParOf" srcId="{113FB6BE-3302-4907-A9EA-28A39BDDF626}" destId="{3895DE6D-AC56-44C6-BDB6-19B1F03A8AED}" srcOrd="2" destOrd="0" presId="urn:microsoft.com/office/officeart/2008/layout/VerticalCurvedList"/>
    <dgm:cxn modelId="{DDE36844-3C0B-4AE3-9927-A8D053E2E22E}" type="presParOf" srcId="{3895DE6D-AC56-44C6-BDB6-19B1F03A8AED}" destId="{4CD8513B-F260-412B-A38B-CBBE84228E76}" srcOrd="0" destOrd="0" presId="urn:microsoft.com/office/officeart/2008/layout/VerticalCurvedList"/>
    <dgm:cxn modelId="{14B5EBD7-3151-4376-80C3-98FD982AF99C}" type="presParOf" srcId="{113FB6BE-3302-4907-A9EA-28A39BDDF626}" destId="{EDDCE910-3880-4EAC-A006-4D128A73F232}" srcOrd="3" destOrd="0" presId="urn:microsoft.com/office/officeart/2008/layout/VerticalCurvedList"/>
    <dgm:cxn modelId="{756DAEE1-36C1-4BDA-B16A-1990AA64292F}" type="presParOf" srcId="{113FB6BE-3302-4907-A9EA-28A39BDDF626}" destId="{59903A8D-94D4-4104-AA16-E2DACFFB3E2F}" srcOrd="4" destOrd="0" presId="urn:microsoft.com/office/officeart/2008/layout/VerticalCurvedList"/>
    <dgm:cxn modelId="{7728FC18-A9D6-4772-8256-92C8CF50E871}" type="presParOf" srcId="{59903A8D-94D4-4104-AA16-E2DACFFB3E2F}" destId="{93DC2C96-5B05-438A-A9EF-1D95B41F18A8}" srcOrd="0" destOrd="0" presId="urn:microsoft.com/office/officeart/2008/layout/VerticalCurvedList"/>
    <dgm:cxn modelId="{4BBC4465-8BB7-45CC-ADCC-D77B90528C68}" type="presParOf" srcId="{113FB6BE-3302-4907-A9EA-28A39BDDF626}" destId="{BED913AF-C4FA-4ABA-B81E-AA9D6B628A66}" srcOrd="5" destOrd="0" presId="urn:microsoft.com/office/officeart/2008/layout/VerticalCurvedList"/>
    <dgm:cxn modelId="{4F916C9B-3D3A-47F3-BF44-3FB426121E0C}" type="presParOf" srcId="{113FB6BE-3302-4907-A9EA-28A39BDDF626}" destId="{AECD87E9-B47B-4257-88BC-710B628F3DCA}" srcOrd="6" destOrd="0" presId="urn:microsoft.com/office/officeart/2008/layout/VerticalCurvedList"/>
    <dgm:cxn modelId="{F269B60B-524D-4E6F-B474-5F9A78069D51}" type="presParOf" srcId="{AECD87E9-B47B-4257-88BC-710B628F3DCA}" destId="{B32156C3-2FFC-4E04-A46F-5F27DB3C1A7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6C3F39-15BD-4FE4-AA68-6298AD7A0D34}">
      <dsp:nvSpPr>
        <dsp:cNvPr id="0" name=""/>
        <dsp:cNvSpPr/>
      </dsp:nvSpPr>
      <dsp:spPr>
        <a:xfrm>
          <a:off x="0" y="168672"/>
          <a:ext cx="6264423" cy="397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>
              <a:solidFill>
                <a:srgbClr val="92D050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Количество среднесуточных бригад</a:t>
          </a:r>
        </a:p>
      </dsp:txBody>
      <dsp:txXfrm>
        <a:off x="0" y="168672"/>
        <a:ext cx="6264423" cy="397938"/>
      </dsp:txXfrm>
    </dsp:sp>
    <dsp:sp modelId="{80D50E5D-3183-4BC8-A6C8-23E3BB02B085}">
      <dsp:nvSpPr>
        <dsp:cNvPr id="0" name=""/>
        <dsp:cNvSpPr/>
      </dsp:nvSpPr>
      <dsp:spPr>
        <a:xfrm>
          <a:off x="0" y="797384"/>
          <a:ext cx="2086101" cy="1933395"/>
        </a:xfrm>
        <a:prstGeom prst="rect">
          <a:avLst/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2019 г.</a:t>
          </a: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: 68 </a:t>
          </a:r>
          <a:r>
            <a:rPr lang="ru-RU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Из них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Фс</a:t>
          </a: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58 </a:t>
          </a:r>
          <a:r>
            <a:rPr lang="ru-RU" sz="20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Сп</a:t>
          </a: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10 </a:t>
          </a:r>
          <a:r>
            <a:rPr lang="ru-RU" sz="20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</dsp:txBody>
      <dsp:txXfrm>
        <a:off x="0" y="797384"/>
        <a:ext cx="2086101" cy="1933395"/>
      </dsp:txXfrm>
    </dsp:sp>
    <dsp:sp modelId="{A48C6DFF-016B-4A01-8208-78BEE434E309}">
      <dsp:nvSpPr>
        <dsp:cNvPr id="0" name=""/>
        <dsp:cNvSpPr/>
      </dsp:nvSpPr>
      <dsp:spPr>
        <a:xfrm>
          <a:off x="2089160" y="793826"/>
          <a:ext cx="2086101" cy="1933395"/>
        </a:xfrm>
        <a:prstGeom prst="rect">
          <a:avLst/>
        </a:prstGeom>
        <a:noFill/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2020 г.</a:t>
          </a: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: 65 </a:t>
          </a:r>
          <a:r>
            <a:rPr lang="ru-RU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solidFill>
              <a:schemeClr val="tx1"/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Из них: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Фс</a:t>
          </a: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55 </a:t>
          </a:r>
          <a:r>
            <a:rPr lang="ru-RU" sz="20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Сп</a:t>
          </a: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10 </a:t>
          </a:r>
          <a:r>
            <a:rPr lang="ru-RU" sz="20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20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</dsp:txBody>
      <dsp:txXfrm>
        <a:off x="2089160" y="793826"/>
        <a:ext cx="2086101" cy="1933395"/>
      </dsp:txXfrm>
    </dsp:sp>
    <dsp:sp modelId="{6CDE71FC-9F01-4FB6-9A51-4C72A7E71916}">
      <dsp:nvSpPr>
        <dsp:cNvPr id="0" name=""/>
        <dsp:cNvSpPr/>
      </dsp:nvSpPr>
      <dsp:spPr>
        <a:xfrm>
          <a:off x="4175262" y="793826"/>
          <a:ext cx="2086101" cy="1933395"/>
        </a:xfrm>
        <a:prstGeom prst="rect">
          <a:avLst/>
        </a:prstGeom>
        <a:solidFill>
          <a:schemeClr val="bg1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2021 г.</a:t>
          </a: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: 70 </a:t>
          </a:r>
          <a:r>
            <a:rPr lang="ru-RU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chemeClr val="tx1"/>
            </a:solidFill>
            <a:latin typeface="Century Gothic" panose="020B0502020202020204" pitchFamily="34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Из них: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Фс</a:t>
          </a: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58 </a:t>
          </a:r>
          <a:r>
            <a:rPr lang="ru-RU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Сп</a:t>
          </a: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 – 12 </a:t>
          </a:r>
          <a:r>
            <a:rPr lang="ru-RU" sz="1800" kern="1200" dirty="0" err="1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бр</a:t>
          </a:r>
          <a:r>
            <a:rPr lang="ru-RU" sz="1800" kern="1200" dirty="0">
              <a:solidFill>
                <a:schemeClr val="tx1"/>
              </a:solidFill>
              <a:latin typeface="Century Gothic" panose="020B0502020202020204" pitchFamily="34" charset="0"/>
              <a:cs typeface="Times New Roman" panose="02020603050405020304" pitchFamily="18" charset="0"/>
            </a:rPr>
            <a:t>.</a:t>
          </a:r>
        </a:p>
      </dsp:txBody>
      <dsp:txXfrm>
        <a:off x="4175262" y="793826"/>
        <a:ext cx="2086101" cy="1933395"/>
      </dsp:txXfrm>
    </dsp:sp>
    <dsp:sp modelId="{9020A17A-B9B2-4D11-AAFD-16A1FAF9701D}">
      <dsp:nvSpPr>
        <dsp:cNvPr id="0" name=""/>
        <dsp:cNvSpPr/>
      </dsp:nvSpPr>
      <dsp:spPr>
        <a:xfrm>
          <a:off x="0" y="2734909"/>
          <a:ext cx="6264423" cy="199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118B0-5AD6-44F2-B665-69D3C31197C0}">
      <dsp:nvSpPr>
        <dsp:cNvPr id="0" name=""/>
        <dsp:cNvSpPr/>
      </dsp:nvSpPr>
      <dsp:spPr>
        <a:xfrm>
          <a:off x="-2614408" y="-403406"/>
          <a:ext cx="3120805" cy="3120805"/>
        </a:xfrm>
        <a:prstGeom prst="blockArc">
          <a:avLst>
            <a:gd name="adj1" fmla="val 18900000"/>
            <a:gd name="adj2" fmla="val 2700000"/>
            <a:gd name="adj3" fmla="val 692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830536-BA08-440C-B8DB-B52784BDECCC}">
      <dsp:nvSpPr>
        <dsp:cNvPr id="0" name=""/>
        <dsp:cNvSpPr/>
      </dsp:nvSpPr>
      <dsp:spPr>
        <a:xfrm>
          <a:off x="325568" y="231399"/>
          <a:ext cx="5061291" cy="462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34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Century Gothic" panose="020B0502020202020204" pitchFamily="34" charset="0"/>
            </a:rPr>
            <a:t>2021 </a:t>
          </a:r>
          <a:r>
            <a:rPr lang="ru-RU" sz="1600" kern="1200" dirty="0">
              <a:latin typeface="Century Gothic" panose="020B0502020202020204" pitchFamily="34" charset="0"/>
            </a:rPr>
            <a:t>г.</a:t>
          </a:r>
        </a:p>
      </dsp:txBody>
      <dsp:txXfrm>
        <a:off x="325568" y="231399"/>
        <a:ext cx="5061291" cy="462798"/>
      </dsp:txXfrm>
    </dsp:sp>
    <dsp:sp modelId="{4CD8513B-F260-412B-A38B-CBBE84228E76}">
      <dsp:nvSpPr>
        <dsp:cNvPr id="0" name=""/>
        <dsp:cNvSpPr/>
      </dsp:nvSpPr>
      <dsp:spPr>
        <a:xfrm>
          <a:off x="4687726" y="153030"/>
          <a:ext cx="578497" cy="57849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DCE910-3880-4EAC-A006-4D128A73F232}">
      <dsp:nvSpPr>
        <dsp:cNvPr id="0" name=""/>
        <dsp:cNvSpPr/>
      </dsp:nvSpPr>
      <dsp:spPr>
        <a:xfrm>
          <a:off x="493795" y="925596"/>
          <a:ext cx="4893064" cy="462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34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Century Gothic" panose="020B0502020202020204" pitchFamily="34" charset="0"/>
            </a:rPr>
            <a:t>2020 г.</a:t>
          </a:r>
        </a:p>
      </dsp:txBody>
      <dsp:txXfrm>
        <a:off x="493795" y="925596"/>
        <a:ext cx="4893064" cy="462798"/>
      </dsp:txXfrm>
    </dsp:sp>
    <dsp:sp modelId="{93DC2C96-5B05-438A-A9EF-1D95B41F18A8}">
      <dsp:nvSpPr>
        <dsp:cNvPr id="0" name=""/>
        <dsp:cNvSpPr/>
      </dsp:nvSpPr>
      <dsp:spPr>
        <a:xfrm>
          <a:off x="4674201" y="849084"/>
          <a:ext cx="578497" cy="57849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D913AF-C4FA-4ABA-B81E-AA9D6B628A66}">
      <dsp:nvSpPr>
        <dsp:cNvPr id="0" name=""/>
        <dsp:cNvSpPr/>
      </dsp:nvSpPr>
      <dsp:spPr>
        <a:xfrm>
          <a:off x="325568" y="1619794"/>
          <a:ext cx="5061291" cy="4627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734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2019 </a:t>
          </a:r>
          <a:r>
            <a:rPr lang="ru-RU" sz="1600" kern="1200" dirty="0">
              <a:solidFill>
                <a:schemeClr val="tx1">
                  <a:lumMod val="95000"/>
                  <a:lumOff val="5000"/>
                </a:schemeClr>
              </a:solidFill>
              <a:latin typeface="Century Gothic" panose="020B0502020202020204" pitchFamily="34" charset="0"/>
            </a:rPr>
            <a:t>г.</a:t>
          </a:r>
        </a:p>
      </dsp:txBody>
      <dsp:txXfrm>
        <a:off x="325568" y="1619794"/>
        <a:ext cx="5061291" cy="462798"/>
      </dsp:txXfrm>
    </dsp:sp>
    <dsp:sp modelId="{B32156C3-2FFC-4E04-A46F-5F27DB3C1A77}">
      <dsp:nvSpPr>
        <dsp:cNvPr id="0" name=""/>
        <dsp:cNvSpPr/>
      </dsp:nvSpPr>
      <dsp:spPr>
        <a:xfrm>
          <a:off x="4672766" y="1581063"/>
          <a:ext cx="578497" cy="57849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0.33218</cdr:x>
      <cdr:y>0.48703</cdr:y>
    </cdr:from>
    <cdr:to>
      <cdr:x>0.33218</cdr:x>
      <cdr:y>0.69142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="" xmlns:a16="http://schemas.microsoft.com/office/drawing/2014/main" id="{0DDC26BB-C0BF-4B60-AFA2-90ABA84408CD}"/>
            </a:ext>
          </a:extLst>
        </cdr:cNvPr>
        <cdr:cNvCxnSpPr/>
      </cdr:nvCxnSpPr>
      <cdr:spPr>
        <a:xfrm xmlns:a="http://schemas.openxmlformats.org/drawingml/2006/main" flipV="1">
          <a:off x="1847719" y="1444071"/>
          <a:ext cx="0" cy="60602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0.64975</cdr:x>
      <cdr:y>0.40901</cdr:y>
    </cdr:from>
    <cdr:to>
      <cdr:x>0.64975</cdr:x>
      <cdr:y>0.61341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="" xmlns:a16="http://schemas.microsoft.com/office/drawing/2014/main" id="{73D4228C-E199-4DAC-A9E4-6AA8044FABB1}"/>
            </a:ext>
          </a:extLst>
        </cdr:cNvPr>
        <cdr:cNvCxnSpPr/>
      </cdr:nvCxnSpPr>
      <cdr:spPr>
        <a:xfrm xmlns:a="http://schemas.openxmlformats.org/drawingml/2006/main" flipV="1">
          <a:off x="3614185" y="1212737"/>
          <a:ext cx="0" cy="60605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0.6487</cdr:x>
      <cdr:y>0.47836</cdr:y>
    </cdr:from>
    <cdr:to>
      <cdr:x>0.72789</cdr:x>
      <cdr:y>0.56865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608367" y="1418359"/>
          <a:ext cx="440464" cy="267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1,5</a:t>
          </a:r>
          <a:r>
            <a:rPr lang="ru-RU" sz="1100" dirty="0"/>
            <a:t>%</a:t>
          </a:r>
        </a:p>
      </cdr:txBody>
    </cdr:sp>
  </cdr:relSizeAnchor>
  <cdr:relSizeAnchor xmlns:cdr="http://schemas.openxmlformats.org/drawingml/2006/chartDrawing">
    <cdr:from>
      <cdr:x>0.33809</cdr:x>
      <cdr:y>0.56865</cdr:y>
    </cdr:from>
    <cdr:to>
      <cdr:x>0.41435</cdr:x>
      <cdr:y>0.64496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880613" y="1686080"/>
          <a:ext cx="424205" cy="2262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6</a:t>
          </a:r>
          <a:r>
            <a:rPr lang="ru-RU" sz="1100" dirty="0"/>
            <a:t>,4%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0.15205</cdr:x>
      <cdr:y>0.26638</cdr:y>
    </cdr:from>
    <cdr:to>
      <cdr:x>0.25274</cdr:x>
      <cdr:y>0.28541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V="1">
          <a:off x="825190" y="1405054"/>
          <a:ext cx="546410" cy="100361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0.23106</cdr:x>
      <cdr:y>0.42681</cdr:y>
    </cdr:from>
    <cdr:to>
      <cdr:x>0.40268</cdr:x>
      <cdr:y>0.47266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55066" y="2666082"/>
          <a:ext cx="1972020" cy="2864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0.3819</cdr:x>
      <cdr:y>0.18129</cdr:y>
    </cdr:from>
    <cdr:to>
      <cdr:x>0.46016</cdr:x>
      <cdr:y>0.22265</cdr:y>
    </cdr:to>
    <cdr:sp macro="" textlink="">
      <cdr:nvSpPr>
        <cdr:cNvPr id="6" name="TextBox 5"/>
        <cdr:cNvSpPr txBox="1"/>
      </cdr:nvSpPr>
      <cdr:spPr>
        <a:xfrm xmlns:a="http://schemas.openxmlformats.org/drawingml/2006/main" rot="21023645">
          <a:off x="4388298" y="1132457"/>
          <a:ext cx="899211" cy="2583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0.16872</cdr:x>
      <cdr:y>0.36552</cdr:y>
    </cdr:from>
    <cdr:to>
      <cdr:x>0.17047</cdr:x>
      <cdr:y>0.69119</cdr:y>
    </cdr:to>
    <cdr:cxnSp macro="">
      <cdr:nvCxnSpPr>
        <cdr:cNvPr id="13" name="Прямая соединительная линия 12">
          <a:extLst xmlns:a="http://schemas.openxmlformats.org/drawingml/2006/main">
            <a:ext uri="{FF2B5EF4-FFF2-40B4-BE49-F238E27FC236}">
              <a16:creationId xmlns="" xmlns:a16="http://schemas.microsoft.com/office/drawing/2014/main" id="{EC8D4523-F94C-465D-81FB-458B41044798}"/>
            </a:ext>
          </a:extLst>
        </cdr:cNvPr>
        <cdr:cNvCxnSpPr/>
      </cdr:nvCxnSpPr>
      <cdr:spPr>
        <a:xfrm xmlns:a="http://schemas.openxmlformats.org/drawingml/2006/main">
          <a:off x="895739" y="882993"/>
          <a:ext cx="9331" cy="7867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0.17177</cdr:x>
      <cdr:y>0.69358</cdr:y>
    </cdr:from>
    <cdr:to>
      <cdr:x>0.84734</cdr:x>
      <cdr:y>0.70156</cdr:y>
    </cdr:to>
    <cdr:cxnSp macro="">
      <cdr:nvCxnSpPr>
        <cdr:cNvPr id="19" name="Прямая соединительная линия 18">
          <a:extLst xmlns:a="http://schemas.openxmlformats.org/drawingml/2006/main">
            <a:ext uri="{FF2B5EF4-FFF2-40B4-BE49-F238E27FC236}">
              <a16:creationId xmlns="" xmlns:a16="http://schemas.microsoft.com/office/drawing/2014/main" id="{EBFACCC6-9DD6-4949-8402-9397FEEC17E3}"/>
            </a:ext>
          </a:extLst>
        </cdr:cNvPr>
        <cdr:cNvCxnSpPr/>
      </cdr:nvCxnSpPr>
      <cdr:spPr>
        <a:xfrm xmlns:a="http://schemas.openxmlformats.org/drawingml/2006/main" flipH="1">
          <a:off x="911970" y="1675487"/>
          <a:ext cx="3586684" cy="19269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</cdr:x>
      <cdr:y>0.53837</cdr:y>
    </cdr:from>
    <cdr:to>
      <cdr:x>0.50164</cdr:x>
      <cdr:y>0.70131</cdr:y>
    </cdr:to>
    <cdr:cxnSp macro="">
      <cdr:nvCxnSpPr>
        <cdr:cNvPr id="18" name="Прямая соединительная линия 17">
          <a:extLst xmlns:a="http://schemas.openxmlformats.org/drawingml/2006/main">
            <a:ext uri="{FF2B5EF4-FFF2-40B4-BE49-F238E27FC236}">
              <a16:creationId xmlns="" xmlns:a16="http://schemas.microsoft.com/office/drawing/2014/main" id="{AF559993-8CFB-496D-B58B-6D48A103CCFE}"/>
            </a:ext>
          </a:extLst>
        </cdr:cNvPr>
        <cdr:cNvCxnSpPr/>
      </cdr:nvCxnSpPr>
      <cdr:spPr>
        <a:xfrm xmlns:a="http://schemas.openxmlformats.org/drawingml/2006/main">
          <a:off x="2654559" y="1300533"/>
          <a:ext cx="8707" cy="39361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0.67881</cdr:x>
      <cdr:y>0.01208</cdr:y>
    </cdr:from>
    <cdr:to>
      <cdr:x>1</cdr:x>
      <cdr:y>0.08792</cdr:y>
    </cdr:to>
    <cdr:sp macro="" textlink="">
      <cdr:nvSpPr>
        <cdr:cNvPr id="48" name="TextBox 1"/>
        <cdr:cNvSpPr txBox="1"/>
      </cdr:nvSpPr>
      <cdr:spPr>
        <a:xfrm xmlns:a="http://schemas.openxmlformats.org/drawingml/2006/main">
          <a:off x="7799929" y="75463"/>
          <a:ext cx="3690664" cy="4737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dirty="0">
            <a:solidFill>
              <a:schemeClr val="tx1"/>
            </a:solidFill>
            <a:latin typeface="Century Gothic" panose="020B0502020202020204" pitchFamily="34" charset="0"/>
          </a:endParaRPr>
        </a:p>
      </cdr:txBody>
    </cdr:sp>
  </cdr:relSizeAnchor>
  <cdr:relSizeAnchor xmlns:cdr="http://schemas.openxmlformats.org/drawingml/2006/chartDrawing">
    <cdr:from>
      <cdr:x>0.8478</cdr:x>
      <cdr:y>0.53078</cdr:y>
    </cdr:from>
    <cdr:to>
      <cdr:x>0.8478</cdr:x>
      <cdr:y>0.69744</cdr:y>
    </cdr:to>
    <cdr:cxnSp macro="">
      <cdr:nvCxnSpPr>
        <cdr:cNvPr id="23" name="Прямая соединительная линия 22">
          <a:extLst xmlns:a="http://schemas.openxmlformats.org/drawingml/2006/main">
            <a:ext uri="{FF2B5EF4-FFF2-40B4-BE49-F238E27FC236}">
              <a16:creationId xmlns="" xmlns:a16="http://schemas.microsoft.com/office/drawing/2014/main" id="{C4CCB227-0BC3-4CFF-8C73-5CEDD4DB3D38}"/>
            </a:ext>
          </a:extLst>
        </cdr:cNvPr>
        <cdr:cNvCxnSpPr/>
      </cdr:nvCxnSpPr>
      <cdr:spPr>
        <a:xfrm xmlns:a="http://schemas.openxmlformats.org/drawingml/2006/main">
          <a:off x="4501084" y="1282214"/>
          <a:ext cx="0" cy="402602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0.61454</cdr:x>
      <cdr:y>0.02796</cdr:y>
    </cdr:from>
    <cdr:to>
      <cdr:x>0.82169</cdr:x>
      <cdr:y>0.28125</cdr:y>
    </cdr:to>
    <cdr:sp macro="" textlink="">
      <cdr:nvSpPr>
        <cdr:cNvPr id="4" name="TextBox 36"/>
        <cdr:cNvSpPr txBox="1"/>
      </cdr:nvSpPr>
      <cdr:spPr>
        <a:xfrm xmlns:a="http://schemas.openxmlformats.org/drawingml/2006/main">
          <a:off x="2222609" y="56064"/>
          <a:ext cx="749200" cy="5078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solidFill>
                <a:srgbClr val="00B0F0"/>
              </a:solidFill>
              <a:latin typeface="Century Gothic" panose="020B0502020202020204" pitchFamily="34" charset="0"/>
            </a:rPr>
            <a:t>Уровень износа 27% </a:t>
          </a:r>
        </a:p>
      </cdr:txBody>
    </cdr:sp>
  </cdr:relSizeAnchor>
  <cdr:relSizeAnchor xmlns:cdr="http://schemas.openxmlformats.org/drawingml/2006/chartDrawing">
    <cdr:from>
      <cdr:x>0.79285</cdr:x>
      <cdr:y>0.01928</cdr:y>
    </cdr:from>
    <cdr:to>
      <cdr:x>1</cdr:x>
      <cdr:y>0.27257</cdr:y>
    </cdr:to>
    <cdr:sp macro="" textlink="">
      <cdr:nvSpPr>
        <cdr:cNvPr id="3" name="TextBox 36"/>
        <cdr:cNvSpPr txBox="1"/>
      </cdr:nvSpPr>
      <cdr:spPr>
        <a:xfrm xmlns:a="http://schemas.openxmlformats.org/drawingml/2006/main">
          <a:off x="2867502" y="38663"/>
          <a:ext cx="749200" cy="50782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solidFill>
                <a:srgbClr val="00B0F0"/>
              </a:solidFill>
              <a:latin typeface="Century Gothic" panose="020B0502020202020204" pitchFamily="34" charset="0"/>
            </a:rPr>
            <a:t>Уровень износа по РК 31%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7361"/>
          </a:xfrm>
          <a:prstGeom prst="rect">
            <a:avLst/>
          </a:prstGeom>
        </p:spPr>
        <p:txBody>
          <a:bodyPr vert="horz" lIns="90983" tIns="45491" rIns="90983" bIns="4549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7361"/>
          </a:xfrm>
          <a:prstGeom prst="rect">
            <a:avLst/>
          </a:prstGeom>
        </p:spPr>
        <p:txBody>
          <a:bodyPr vert="horz" lIns="90983" tIns="45491" rIns="90983" bIns="45491" rtlCol="0"/>
          <a:lstStyle>
            <a:lvl1pPr algn="r">
              <a:defRPr sz="1200"/>
            </a:lvl1pPr>
          </a:lstStyle>
          <a:p>
            <a:fld id="{AB2871AA-B72B-4787-B036-E55A71F1D97B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83" tIns="45491" rIns="90983" bIns="4549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203"/>
            <a:ext cx="5438140" cy="3907613"/>
          </a:xfrm>
          <a:prstGeom prst="rect">
            <a:avLst/>
          </a:prstGeom>
        </p:spPr>
        <p:txBody>
          <a:bodyPr vert="horz" lIns="90983" tIns="45491" rIns="90983" bIns="4549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689"/>
            <a:ext cx="2945659" cy="497361"/>
          </a:xfrm>
          <a:prstGeom prst="rect">
            <a:avLst/>
          </a:prstGeom>
        </p:spPr>
        <p:txBody>
          <a:bodyPr vert="horz" lIns="90983" tIns="45491" rIns="90983" bIns="4549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689"/>
            <a:ext cx="2945659" cy="497361"/>
          </a:xfrm>
          <a:prstGeom prst="rect">
            <a:avLst/>
          </a:prstGeom>
        </p:spPr>
        <p:txBody>
          <a:bodyPr vert="horz" lIns="90983" tIns="45491" rIns="90983" bIns="45491" rtlCol="0" anchor="b"/>
          <a:lstStyle>
            <a:lvl1pPr algn="r">
              <a:defRPr sz="1200"/>
            </a:lvl1pPr>
          </a:lstStyle>
          <a:p>
            <a:fld id="{561EDF1C-337F-4594-A26D-7F2C1D78E3E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26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714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938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>
            <a:extLst>
              <a:ext uri="{FF2B5EF4-FFF2-40B4-BE49-F238E27FC236}">
                <a16:creationId xmlns="" xmlns:a16="http://schemas.microsoft.com/office/drawing/2014/main" id="{7B640BF1-6789-4BF1-9FE0-9F9A539C6D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>
            <a:extLst>
              <a:ext uri="{FF2B5EF4-FFF2-40B4-BE49-F238E27FC236}">
                <a16:creationId xmlns="" xmlns:a16="http://schemas.microsoft.com/office/drawing/2014/main" id="{E172E820-5D3E-4930-8520-D8E6FBB41A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Номер слайда 3">
            <a:extLst>
              <a:ext uri="{FF2B5EF4-FFF2-40B4-BE49-F238E27FC236}">
                <a16:creationId xmlns="" xmlns:a16="http://schemas.microsoft.com/office/drawing/2014/main" id="{198519B1-89F1-4A5E-AF37-03100982D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235" indent="-284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7285" indent="-2274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2199" indent="-2274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7113" indent="-2274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2027" indent="-2274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6941" indent="-2274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1855" indent="-2274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6769" indent="-2274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9549627-AED3-4557-8D45-FAE38E5E3589}" type="slidenum">
              <a:rPr lang="ru-RU" altLang="en-US"/>
              <a:pPr/>
              <a:t>22</a:t>
            </a:fld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05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>
            <a:extLst>
              <a:ext uri="{FF2B5EF4-FFF2-40B4-BE49-F238E27FC236}">
                <a16:creationId xmlns="" xmlns:a16="http://schemas.microsoft.com/office/drawing/2014/main" id="{ABDCA1DC-5F39-41FF-9F88-D3B30F8DEA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>
            <a:extLst>
              <a:ext uri="{FF2B5EF4-FFF2-40B4-BE49-F238E27FC236}">
                <a16:creationId xmlns="" xmlns:a16="http://schemas.microsoft.com/office/drawing/2014/main" id="{AC839BAA-15C6-4F19-938D-815C04B44C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Номер слайда 3">
            <a:extLst>
              <a:ext uri="{FF2B5EF4-FFF2-40B4-BE49-F238E27FC236}">
                <a16:creationId xmlns="" xmlns:a16="http://schemas.microsoft.com/office/drawing/2014/main" id="{003F9564-EFCE-4286-9926-689B48740A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9235" indent="-284321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7285" indent="-2274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2199" indent="-2274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7113" indent="-22745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2027" indent="-2274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6941" indent="-2274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11855" indent="-2274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6769" indent="-22745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9880F5A-2C48-48C3-9641-5733678CBFA2}" type="slidenum">
              <a:rPr lang="ru-RU" altLang="en-US"/>
              <a:pPr/>
              <a:t>4</a:t>
            </a:fld>
            <a:endParaRPr lang="ru-RU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F1A72D-3D6A-4A6C-AB41-32B6250E4C71}" type="slidenum">
              <a:rPr lang="ru-RU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18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691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10350" cy="3719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7E611-446D-447B-B9B7-B97EEBB60A9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930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5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659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DF1C-337F-4594-A26D-7F2C1D78E3E5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55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40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77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116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976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9690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96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529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34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523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562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28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2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31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735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03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13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A0C28-5103-4DD2-9A32-B7657AF126CE}" type="datetimeFigureOut">
              <a:rPr lang="ru-RU" smtClean="0"/>
              <a:pPr/>
              <a:t>16.05.2022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166B3C-C1D4-465A-8F21-7B51A18DB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96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1.png"/><Relationship Id="rId7" Type="http://schemas.openxmlformats.org/officeDocument/2006/relationships/image" Target="../media/image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44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2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1.png"/><Relationship Id="rId4" Type="http://schemas.openxmlformats.org/officeDocument/2006/relationships/chart" Target="../charts/chart1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13" Type="http://schemas.openxmlformats.org/officeDocument/2006/relationships/image" Target="../media/image18.emf"/><Relationship Id="rId3" Type="http://schemas.openxmlformats.org/officeDocument/2006/relationships/chart" Target="../charts/chart8.xml"/><Relationship Id="rId7" Type="http://schemas.openxmlformats.org/officeDocument/2006/relationships/chart" Target="../charts/chart12.xml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11" Type="http://schemas.openxmlformats.org/officeDocument/2006/relationships/image" Target="../media/image16.jpeg"/><Relationship Id="rId5" Type="http://schemas.openxmlformats.org/officeDocument/2006/relationships/chart" Target="../charts/chart10.xml"/><Relationship Id="rId10" Type="http://schemas.openxmlformats.org/officeDocument/2006/relationships/image" Target="../media/image15.jpg"/><Relationship Id="rId4" Type="http://schemas.openxmlformats.org/officeDocument/2006/relationships/chart" Target="../charts/chart9.xml"/><Relationship Id="rId9" Type="http://schemas.openxmlformats.org/officeDocument/2006/relationships/image" Target="../media/image14.jpg"/><Relationship Id="rId1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74848" y="2284768"/>
            <a:ext cx="6891874" cy="1288856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ГКП НА ПХВ «ГОРОДСКАЯ СТАНЦИЯ СКОРОЙ МЕДИЦИНСКОЙ ПОМОЩИ» АКИМАТА Г. НУР-СУЛТАН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9" y="290409"/>
            <a:ext cx="1424135" cy="1287777"/>
          </a:xfrm>
          <a:prstGeom prst="rect">
            <a:avLst/>
          </a:prstGeom>
        </p:spPr>
      </p:pic>
      <p:pic>
        <p:nvPicPr>
          <p:cNvPr id="7" name="Picture 4" descr="ÐÐ°ÑÑÐ¸Ð½ÐºÐ¸ Ð¿Ð¾ Ð·Ð°Ð¿ÑÐ¾ÑÑ Ð»Ð¾Ð³Ð¾ÑÐ¸Ð¿ Ð·Ð´ÑÐ°Ð²Ð¾Ð¾Ñ Ð°ÑÑÐ°Ð½Ð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5128" y="5554992"/>
            <a:ext cx="1709815" cy="10772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64906" y="6001591"/>
            <a:ext cx="6215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Управление общественного здравоохранения города </a:t>
            </a:r>
            <a:r>
              <a:rPr lang="ru-RU" sz="1400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Нур</a:t>
            </a:r>
            <a:r>
              <a:rPr lang="ru-RU" sz="1400" dirty="0">
                <a:latin typeface="Century Gothic" panose="020B0502020202020204" pitchFamily="34" charset="0"/>
                <a:cs typeface="Times New Roman" panose="02020603050405020304" pitchFamily="18" charset="0"/>
              </a:rPr>
              <a:t>-Султан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633" y="1087655"/>
            <a:ext cx="5213930" cy="4506509"/>
          </a:xfrm>
          <a:prstGeom prst="rect">
            <a:avLst/>
          </a:prstGeom>
        </p:spPr>
      </p:pic>
      <p:sp>
        <p:nvSpPr>
          <p:cNvPr id="13" name="Половина рамки 12"/>
          <p:cNvSpPr/>
          <p:nvPr/>
        </p:nvSpPr>
        <p:spPr>
          <a:xfrm>
            <a:off x="6466114" y="726103"/>
            <a:ext cx="985596" cy="89319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10800000">
            <a:off x="10979967" y="5108395"/>
            <a:ext cx="985596" cy="89319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Половина рамки 14"/>
          <p:cNvSpPr/>
          <p:nvPr/>
        </p:nvSpPr>
        <p:spPr>
          <a:xfrm>
            <a:off x="6694416" y="923352"/>
            <a:ext cx="985596" cy="89319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Половина рамки 15"/>
          <p:cNvSpPr/>
          <p:nvPr/>
        </p:nvSpPr>
        <p:spPr>
          <a:xfrm rot="10800000">
            <a:off x="11119277" y="5295056"/>
            <a:ext cx="985596" cy="893196"/>
          </a:xfrm>
          <a:prstGeom prst="halfFrame">
            <a:avLst>
              <a:gd name="adj1" fmla="val 0"/>
              <a:gd name="adj2" fmla="val 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12-конечная звезда 17"/>
          <p:cNvSpPr/>
          <p:nvPr/>
        </p:nvSpPr>
        <p:spPr>
          <a:xfrm rot="21326722">
            <a:off x="9311949" y="3312365"/>
            <a:ext cx="1194319" cy="1474239"/>
          </a:xfrm>
          <a:prstGeom prst="star12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Century Gothic" panose="020B0502020202020204" pitchFamily="34" charset="0"/>
              </a:rPr>
              <a:t>103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6583" y="167951"/>
            <a:ext cx="1605783" cy="14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848051" y="4049484"/>
            <a:ext cx="552380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pitchFamily="34" charset="0"/>
              </a:rPr>
              <a:t>Директор М. </a:t>
            </a:r>
            <a:r>
              <a:rPr lang="ru-RU" sz="1600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pitchFamily="34" charset="0"/>
              </a:rPr>
              <a:t>Оразбаев</a:t>
            </a:r>
            <a:r>
              <a:rPr lang="ru-RU" sz="16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pitchFamily="34" charset="0"/>
              </a:rPr>
              <a:t> </a:t>
            </a:r>
            <a:r>
              <a:rPr lang="en-US" sz="16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pitchFamily="34" charset="0"/>
              </a:rPr>
              <a:t>MD MBA</a:t>
            </a:r>
            <a:r>
              <a:rPr lang="ru-RU" sz="16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Gothic" panose="020B0502020202020204" pitchFamily="34" charset="0"/>
                <a:cs typeface="Arial" pitchFamily="34" charset="0"/>
              </a:rPr>
              <a:t>, врач высшей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436238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/>
        </p:nvSpPr>
        <p:spPr>
          <a:xfrm>
            <a:off x="4248486" y="4185966"/>
            <a:ext cx="3707467" cy="327854"/>
          </a:xfrm>
          <a:custGeom>
            <a:avLst/>
            <a:gdLst>
              <a:gd name="connsiteX0" fmla="*/ 0 w 5146406"/>
              <a:gd name="connsiteY0" fmla="*/ 0 h 1820140"/>
              <a:gd name="connsiteX1" fmla="*/ 5146406 w 5146406"/>
              <a:gd name="connsiteY1" fmla="*/ 0 h 1820140"/>
              <a:gd name="connsiteX2" fmla="*/ 5146406 w 5146406"/>
              <a:gd name="connsiteY2" fmla="*/ 1820140 h 1820140"/>
              <a:gd name="connsiteX3" fmla="*/ 0 w 5146406"/>
              <a:gd name="connsiteY3" fmla="*/ 1820140 h 1820140"/>
              <a:gd name="connsiteX4" fmla="*/ 0 w 5146406"/>
              <a:gd name="connsiteY4" fmla="*/ 0 h 182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6406" h="1820140">
                <a:moveTo>
                  <a:pt x="0" y="0"/>
                </a:moveTo>
                <a:lnTo>
                  <a:pt x="5146406" y="0"/>
                </a:lnTo>
                <a:lnTo>
                  <a:pt x="5146406" y="1820140"/>
                </a:lnTo>
                <a:lnTo>
                  <a:pt x="0" y="182014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JAC Sunray</a:t>
            </a:r>
            <a:endParaRPr lang="ru-RU" sz="1600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54" y="655647"/>
            <a:ext cx="3707467" cy="34194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486" y="648820"/>
            <a:ext cx="3707467" cy="3416827"/>
          </a:xfrm>
          <a:prstGeom prst="rect">
            <a:avLst/>
          </a:prstGeom>
        </p:spPr>
      </p:pic>
      <p:sp>
        <p:nvSpPr>
          <p:cNvPr id="14" name="Полилиния 13"/>
          <p:cNvSpPr/>
          <p:nvPr/>
        </p:nvSpPr>
        <p:spPr>
          <a:xfrm>
            <a:off x="2192695" y="103707"/>
            <a:ext cx="7063272" cy="327854"/>
          </a:xfrm>
          <a:custGeom>
            <a:avLst/>
            <a:gdLst>
              <a:gd name="connsiteX0" fmla="*/ 0 w 5146406"/>
              <a:gd name="connsiteY0" fmla="*/ 0 h 1820140"/>
              <a:gd name="connsiteX1" fmla="*/ 5146406 w 5146406"/>
              <a:gd name="connsiteY1" fmla="*/ 0 h 1820140"/>
              <a:gd name="connsiteX2" fmla="*/ 5146406 w 5146406"/>
              <a:gd name="connsiteY2" fmla="*/ 1820140 h 1820140"/>
              <a:gd name="connsiteX3" fmla="*/ 0 w 5146406"/>
              <a:gd name="connsiteY3" fmla="*/ 1820140 h 1820140"/>
              <a:gd name="connsiteX4" fmla="*/ 0 w 5146406"/>
              <a:gd name="connsiteY4" fmla="*/ 0 h 182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6406" h="1820140">
                <a:moveTo>
                  <a:pt x="0" y="0"/>
                </a:moveTo>
                <a:lnTo>
                  <a:pt x="5146406" y="0"/>
                </a:lnTo>
                <a:lnTo>
                  <a:pt x="5146406" y="1820140"/>
                </a:lnTo>
                <a:lnTo>
                  <a:pt x="0" y="18201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АВТОМОБИЛЬНЫЙ ПАРК ПРЕДПРИЯТИЯ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8425236" y="4185966"/>
            <a:ext cx="3707467" cy="327854"/>
          </a:xfrm>
          <a:custGeom>
            <a:avLst/>
            <a:gdLst>
              <a:gd name="connsiteX0" fmla="*/ 0 w 5146406"/>
              <a:gd name="connsiteY0" fmla="*/ 0 h 1820140"/>
              <a:gd name="connsiteX1" fmla="*/ 5146406 w 5146406"/>
              <a:gd name="connsiteY1" fmla="*/ 0 h 1820140"/>
              <a:gd name="connsiteX2" fmla="*/ 5146406 w 5146406"/>
              <a:gd name="connsiteY2" fmla="*/ 1820140 h 1820140"/>
              <a:gd name="connsiteX3" fmla="*/ 0 w 5146406"/>
              <a:gd name="connsiteY3" fmla="*/ 1820140 h 1820140"/>
              <a:gd name="connsiteX4" fmla="*/ 0 w 5146406"/>
              <a:gd name="connsiteY4" fmla="*/ 0 h 182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6406" h="1820140">
                <a:moveTo>
                  <a:pt x="0" y="0"/>
                </a:moveTo>
                <a:lnTo>
                  <a:pt x="5146406" y="0"/>
                </a:lnTo>
                <a:lnTo>
                  <a:pt x="5146406" y="1820140"/>
                </a:lnTo>
                <a:lnTo>
                  <a:pt x="0" y="182014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algn="ctr" defTabSz="711200">
              <a:spcBef>
                <a:spcPct val="0"/>
              </a:spcBef>
            </a:pPr>
            <a:r>
              <a:rPr lang="ru-RU" sz="16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ГАЗель</a:t>
            </a:r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NEXT</a:t>
            </a:r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147853" y="4178463"/>
            <a:ext cx="3707467" cy="327854"/>
          </a:xfrm>
          <a:custGeom>
            <a:avLst/>
            <a:gdLst>
              <a:gd name="connsiteX0" fmla="*/ 0 w 5146406"/>
              <a:gd name="connsiteY0" fmla="*/ 0 h 1820140"/>
              <a:gd name="connsiteX1" fmla="*/ 5146406 w 5146406"/>
              <a:gd name="connsiteY1" fmla="*/ 0 h 1820140"/>
              <a:gd name="connsiteX2" fmla="*/ 5146406 w 5146406"/>
              <a:gd name="connsiteY2" fmla="*/ 1820140 h 1820140"/>
              <a:gd name="connsiteX3" fmla="*/ 0 w 5146406"/>
              <a:gd name="connsiteY3" fmla="*/ 1820140 h 1820140"/>
              <a:gd name="connsiteX4" fmla="*/ 0 w 5146406"/>
              <a:gd name="connsiteY4" fmla="*/ 0 h 1820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6406" h="1820140">
                <a:moveTo>
                  <a:pt x="0" y="0"/>
                </a:moveTo>
                <a:lnTo>
                  <a:pt x="5146406" y="0"/>
                </a:lnTo>
                <a:lnTo>
                  <a:pt x="5146406" y="1820140"/>
                </a:lnTo>
                <a:lnTo>
                  <a:pt x="0" y="182014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600" dirty="0" err="1">
                <a:solidFill>
                  <a:srgbClr val="0070C0"/>
                </a:solidFill>
                <a:latin typeface="Century Gothic" panose="020B0502020202020204" pitchFamily="34" charset="0"/>
              </a:rPr>
              <a:t>Hyunday</a:t>
            </a:r>
            <a:r>
              <a:rPr lang="ru-RU" sz="1600" dirty="0">
                <a:solidFill>
                  <a:srgbClr val="0070C0"/>
                </a:solidFill>
                <a:latin typeface="Century Gothic" panose="020B0502020202020204" pitchFamily="34" charset="0"/>
              </a:rPr>
              <a:t> H 350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6250" y="4784408"/>
            <a:ext cx="9001644" cy="1984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Собственная станция технического обслуживания (СТО);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Специализированные работники СТО;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Моечный комплекс санитарного автотранспорта;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Гаражный комплекс;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Программа «Безопасное вождение»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172" y="648820"/>
            <a:ext cx="3912531" cy="344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6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0A9E105-A0B6-416D-AC96-36694B9E4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986" y="179049"/>
            <a:ext cx="8596668" cy="49472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Современное медицинское оборудование</a:t>
            </a:r>
            <a:endParaRPr lang="x-none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6E3F55A-A1CE-4422-A693-5CF11A5C5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89" y="4017329"/>
            <a:ext cx="9140792" cy="2181339"/>
          </a:xfrm>
        </p:spPr>
        <p:txBody>
          <a:bodyPr>
            <a:normAutofit fontScale="32500" lnSpcReduction="20000"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6400" dirty="0">
                <a:solidFill>
                  <a:schemeClr val="tx1"/>
                </a:solidFill>
                <a:latin typeface="Century Gothic" panose="020B0502020202020204" pitchFamily="34" charset="0"/>
              </a:rPr>
              <a:t>Все машины оснащены современным медицинским оборудованием ведущих брендов </a:t>
            </a:r>
            <a:r>
              <a:rPr lang="ru-RU" sz="6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(</a:t>
            </a:r>
            <a:r>
              <a:rPr lang="en-US" sz="6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WEINMANN</a:t>
            </a:r>
            <a:r>
              <a:rPr lang="kk-KZ" sz="6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ru-RU" sz="64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и </a:t>
            </a:r>
            <a:r>
              <a:rPr lang="ru-RU" sz="6400" dirty="0">
                <a:solidFill>
                  <a:schemeClr val="tx1"/>
                </a:solidFill>
                <a:latin typeface="Century Gothic" panose="020B0502020202020204" pitchFamily="34" charset="0"/>
              </a:rPr>
              <a:t>др.);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6400" dirty="0">
                <a:solidFill>
                  <a:schemeClr val="tx1"/>
                </a:solidFill>
                <a:latin typeface="Century Gothic" panose="020B0502020202020204" pitchFamily="34" charset="0"/>
              </a:rPr>
              <a:t>Техническое сопровождение;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6400" dirty="0">
                <a:solidFill>
                  <a:schemeClr val="tx1"/>
                </a:solidFill>
                <a:latin typeface="Century Gothic" panose="020B0502020202020204" pitchFamily="34" charset="0"/>
              </a:rPr>
              <a:t>Обучение персонала по работе с медицинским оборудованием;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64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Трейсер</a:t>
            </a:r>
            <a:r>
              <a:rPr lang="ru-RU" sz="6400" dirty="0">
                <a:solidFill>
                  <a:schemeClr val="tx1"/>
                </a:solidFill>
                <a:latin typeface="Century Gothic" panose="020B0502020202020204" pitchFamily="34" charset="0"/>
              </a:rPr>
              <a:t> на знание медицинского оборудования. </a:t>
            </a:r>
          </a:p>
          <a:p>
            <a:endParaRPr lang="x-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508" y="1251284"/>
            <a:ext cx="3768108" cy="2392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88" y="1251284"/>
            <a:ext cx="3911577" cy="23928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759" y="1251284"/>
            <a:ext cx="3624078" cy="23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0375" y="3070459"/>
            <a:ext cx="9850005" cy="40010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Прошел Международную институциональную аккредитацию (28.08.2020г. №IA00028);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Официальный партнер Американской ассоциации сердца (AHA);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Учебно-методический совет.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Сертифицированные тренеры Американской  ассоциации сердца (AHA);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Обучающие программы по международным стандартам (</a:t>
            </a:r>
            <a:r>
              <a:rPr lang="en-US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BLS, ACLS, </a:t>
            </a:r>
            <a:r>
              <a:rPr lang="en-US" sz="1600" dirty="0" err="1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PhTLS</a:t>
            </a:r>
            <a:r>
              <a:rPr lang="en-US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PALS, </a:t>
            </a:r>
            <a:r>
              <a:rPr lang="ru-RU" sz="1600" dirty="0" err="1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триаж</a:t>
            </a: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, удержание звонка, работа с мед. оборудованием, безопасное вождение)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Лидирующие позиции в Республиканских соревнованиях.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Современное </a:t>
            </a:r>
            <a:r>
              <a:rPr lang="ru-RU" sz="1600" dirty="0" err="1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симуляционное</a:t>
            </a: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оборудование.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Обучение своих сотрудников;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Обучение специалистов других медицинских организаций;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Обучение населения;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Обучение водителей санитарного транспорта «Безопасное вождение. Безопасное вождение в сложных условиях» 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 err="1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Трейсеры</a:t>
            </a: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на различных этапах оказания скорой медицинской помощи пациенту;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Мероприятий по популяризации первой помощи.</a:t>
            </a:r>
          </a:p>
          <a:p>
            <a:pPr marL="457200" indent="-457200" algn="ctr">
              <a:buFont typeface="+mj-lt"/>
              <a:buAutoNum type="arabicPeriod"/>
            </a:pPr>
            <a:endParaRPr lang="ru-RU" sz="1400" dirty="0">
              <a:solidFill>
                <a:srgbClr val="00B0F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Safe Driving Saves More Lives Than You Might Think | Drive-Safely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03" y="913072"/>
            <a:ext cx="3455688" cy="2084576"/>
          </a:xfrm>
          <a:prstGeom prst="rect">
            <a:avLst/>
          </a:prstGeom>
        </p:spPr>
      </p:pic>
      <p:pic>
        <p:nvPicPr>
          <p:cNvPr id="13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60" y="913072"/>
            <a:ext cx="3562544" cy="2084577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673" y="913071"/>
            <a:ext cx="3048234" cy="208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98131" y="383718"/>
            <a:ext cx="4991877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0070C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Учебно- симуляционный центр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94278" y="-40974"/>
            <a:ext cx="886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СИСТЕМА НЕПРЕРЫВНОГО ОБУЧЕНИЯ ПО МЕЖДУНАРОДНЫМ СТАНДАРТАМ</a:t>
            </a:r>
          </a:p>
        </p:txBody>
      </p:sp>
      <p:pic>
        <p:nvPicPr>
          <p:cNvPr id="11" name="Рисунок 1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10380" y="3070459"/>
            <a:ext cx="1881620" cy="141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363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6776" y="-65277"/>
            <a:ext cx="6251511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КЛИНИЧЕСКАЯ БАЗА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2640564" y="569649"/>
            <a:ext cx="192210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itchFamily="18" charset="0"/>
              </a:rPr>
              <a:t>АО «Медицинский университет Астана»</a:t>
            </a:r>
          </a:p>
        </p:txBody>
      </p:sp>
      <p:sp>
        <p:nvSpPr>
          <p:cNvPr id="4" name="AutoShape 2" descr="Safe Driving Saves More Lives Than You Might Think | Drive-Safely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062" y="652343"/>
            <a:ext cx="1703894" cy="12477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921" y="548693"/>
            <a:ext cx="1703895" cy="12010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669" y="2771532"/>
            <a:ext cx="1703895" cy="14591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922" y="2562564"/>
            <a:ext cx="1874750" cy="17399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2644" y="5518193"/>
            <a:ext cx="2153469" cy="133980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39026" y="592590"/>
            <a:ext cx="21877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itchFamily="18" charset="0"/>
              </a:rPr>
              <a:t>Высший медицинский колледж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63911" y="2316894"/>
            <a:ext cx="1990936" cy="1645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617956" y="3223407"/>
            <a:ext cx="15320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itchFamily="18" charset="0"/>
              </a:rPr>
              <a:t>Медицинский колледж “</a:t>
            </a:r>
            <a:r>
              <a:rPr lang="ru-RU" sz="1400" dirty="0" err="1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Даналык</a:t>
            </a:r>
            <a:r>
              <a:rPr lang="ru-RU" sz="1400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”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59092" y="3223407"/>
            <a:ext cx="19398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itchFamily="18" charset="0"/>
              </a:rPr>
              <a:t>Многопрофильный колледж “</a:t>
            </a:r>
            <a:r>
              <a:rPr lang="ru-RU" sz="1400" dirty="0" err="1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Парасат</a:t>
            </a:r>
            <a:r>
              <a:rPr lang="ru-RU" sz="1400" b="1" i="1" dirty="0">
                <a:solidFill>
                  <a:schemeClr val="accent1"/>
                </a:solidFill>
                <a:latin typeface="Century Gothic" pitchFamily="34" charset="0"/>
                <a:cs typeface="Times New Roman" pitchFamily="18" charset="0"/>
              </a:rPr>
              <a:t>”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54242" y="4670031"/>
            <a:ext cx="19365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itchFamily="18" charset="0"/>
              </a:rPr>
              <a:t>Медицинский колледж «</a:t>
            </a:r>
            <a:r>
              <a:rPr lang="ru-RU" sz="1400" dirty="0" err="1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Томирис</a:t>
            </a:r>
            <a:r>
              <a:rPr lang="ru-RU" sz="1400" dirty="0">
                <a:solidFill>
                  <a:srgbClr val="7030A0"/>
                </a:solidFill>
                <a:latin typeface="Century Gothic" pitchFamily="34" charset="0"/>
                <a:cs typeface="Times New Roman" pitchFamily="18" charset="0"/>
              </a:rPr>
              <a:t>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1132" y="1807936"/>
            <a:ext cx="1343025" cy="11825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647" y="1749694"/>
            <a:ext cx="1343025" cy="12477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9579" y="4090001"/>
            <a:ext cx="1343025" cy="124777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0533" y="4135331"/>
            <a:ext cx="1343025" cy="124777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794" y="1298978"/>
            <a:ext cx="1172771" cy="10179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74542540-1CFE-4736-BC0D-BFE387BF87ED}"/>
              </a:ext>
            </a:extLst>
          </p:cNvPr>
          <p:cNvSpPr/>
          <p:nvPr/>
        </p:nvSpPr>
        <p:spPr>
          <a:xfrm>
            <a:off x="269508" y="5639821"/>
            <a:ext cx="45816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rPr>
              <a:t>Сотрудники Предприятия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rPr>
              <a:t> являются преподавателями МУА и мед. колледжей</a:t>
            </a:r>
          </a:p>
        </p:txBody>
      </p:sp>
    </p:spTree>
    <p:extLst>
      <p:ext uri="{BB962C8B-B14F-4D97-AF65-F5344CB8AC3E}">
        <p14:creationId xmlns:p14="http://schemas.microsoft.com/office/powerpoint/2010/main" val="406306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39B26C-A37B-4D4C-8E6D-4A264668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43938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МЕРЫ ПРОТИВОДЕЙСТВИЯ КОРОНАВИРУСНОЙ ИНФЕКЦИИ COVID-19</a:t>
            </a:r>
            <a:r>
              <a:rPr lang="en-US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23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1800" dirty="0">
                <a:solidFill>
                  <a:srgbClr val="C00000"/>
                </a:solidFill>
                <a:latin typeface="Century Gothic" panose="020B0502020202020204" pitchFamily="34" charset="0"/>
              </a:rPr>
              <a:t>СИТУАЦИОННЫЙ ЦЕНТР</a:t>
            </a: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84F8F05-5316-7F46-BE61-9A48E41F14E0}"/>
              </a:ext>
            </a:extLst>
          </p:cNvPr>
          <p:cNvSpPr txBox="1"/>
          <p:nvPr/>
        </p:nvSpPr>
        <p:spPr>
          <a:xfrm>
            <a:off x="-40500" y="5725493"/>
            <a:ext cx="67898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Контакт центр 705-103: </a:t>
            </a:r>
            <a:r>
              <a:rPr lang="kk-KZ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информирование населения по </a:t>
            </a:r>
            <a:r>
              <a:rPr lang="en-US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			      </a:t>
            </a:r>
            <a:r>
              <a:rPr lang="kk-KZ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вопросам логистики пациентов с </a:t>
            </a:r>
            <a:r>
              <a:rPr lang="en-US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		                </a:t>
            </a:r>
            <a:r>
              <a:rPr lang="ru-RU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                            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Covid-19</a:t>
            </a:r>
            <a:endParaRPr lang="ru-RU" sz="16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E5011F7-F193-1C41-9670-B4E2E497FFB9}"/>
              </a:ext>
            </a:extLst>
          </p:cNvPr>
          <p:cNvSpPr txBox="1"/>
          <p:nvPr/>
        </p:nvSpPr>
        <p:spPr>
          <a:xfrm>
            <a:off x="1" y="4850282"/>
            <a:ext cx="6708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Координационный центр: </a:t>
            </a:r>
            <a:r>
              <a:rPr lang="kk-KZ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прием и обработка       материлов мониторинговых групп</a:t>
            </a:r>
            <a:endParaRPr lang="ru-RU" sz="1600" dirty="0">
              <a:solidFill>
                <a:srgbClr val="4472C4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ABBA453-5E7C-ED49-A424-3E3C364C5926}"/>
              </a:ext>
            </a:extLst>
          </p:cNvPr>
          <p:cNvSpPr txBox="1"/>
          <p:nvPr/>
        </p:nvSpPr>
        <p:spPr>
          <a:xfrm>
            <a:off x="1053476" y="3541856"/>
            <a:ext cx="328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Запущен </a:t>
            </a:r>
            <a:r>
              <a:rPr lang="en-US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Call-</a:t>
            </a:r>
            <a:r>
              <a:rPr lang="kk-KZ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центр:</a:t>
            </a:r>
            <a:br>
              <a:rPr lang="kk-KZ" sz="2000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endParaRPr lang="ru-RU" sz="2000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3">
            <a:extLst>
              <a:ext uri="{FF2B5EF4-FFF2-40B4-BE49-F238E27FC236}">
                <a16:creationId xmlns="" xmlns:a16="http://schemas.microsoft.com/office/drawing/2014/main" id="{F10F341C-49F7-E042-B2E6-2CCD05D88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5" y="1044450"/>
            <a:ext cx="5099103" cy="2318903"/>
          </a:xfrm>
          <a:prstGeom prst="rect">
            <a:avLst/>
          </a:prstGeom>
          <a:ln w="76200">
            <a:solidFill>
              <a:schemeClr val="accent5"/>
            </a:solidFill>
          </a:ln>
        </p:spPr>
      </p:pic>
      <p:pic>
        <p:nvPicPr>
          <p:cNvPr id="24" name="Рисунок 24">
            <a:extLst>
              <a:ext uri="{FF2B5EF4-FFF2-40B4-BE49-F238E27FC236}">
                <a16:creationId xmlns="" xmlns:a16="http://schemas.microsoft.com/office/drawing/2014/main" id="{23938FF0-C216-104C-BE67-13F19256E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8" y="1044451"/>
            <a:ext cx="5137773" cy="2318902"/>
          </a:xfrm>
          <a:prstGeom prst="rect">
            <a:avLst/>
          </a:prstGeom>
          <a:ln w="76200">
            <a:solidFill>
              <a:schemeClr val="accent5"/>
            </a:solidFill>
          </a:ln>
        </p:spPr>
      </p:pic>
      <p:pic>
        <p:nvPicPr>
          <p:cNvPr id="4" name="Рисунок 4">
            <a:extLst>
              <a:ext uri="{FF2B5EF4-FFF2-40B4-BE49-F238E27FC236}">
                <a16:creationId xmlns="" xmlns:a16="http://schemas.microsoft.com/office/drawing/2014/main" id="{61429D42-BFFA-1C44-9787-E87EEA1BF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858" y="3728852"/>
            <a:ext cx="5080942" cy="2889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834620"/>
            <a:ext cx="685514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Century Gothic" panose="020B0502020202020204" pitchFamily="34" charset="0"/>
              </a:rPr>
              <a:t>Ситуационный центр: </a:t>
            </a:r>
            <a:r>
              <a:rPr lang="ru-RU" sz="2000" dirty="0">
                <a:solidFill>
                  <a:srgbClr val="5B9BD5"/>
                </a:solidFill>
                <a:latin typeface="Century Gothic" panose="020B0502020202020204" pitchFamily="34" charset="0"/>
              </a:rPr>
              <a:t>- </a:t>
            </a:r>
            <a:r>
              <a:rPr lang="ru-RU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мониторинг ситуации по </a:t>
            </a:r>
            <a:r>
              <a:rPr lang="en-US" sz="1600" dirty="0">
                <a:solidFill>
                  <a:srgbClr val="FF0000"/>
                </a:solidFill>
                <a:latin typeface="Century Gothic" panose="020B0502020202020204" pitchFamily="34" charset="0"/>
              </a:rPr>
              <a:t>Covid-19</a:t>
            </a:r>
          </a:p>
          <a:p>
            <a:r>
              <a:rPr lang="en-US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		              </a:t>
            </a:r>
            <a:r>
              <a:rPr lang="ru-RU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    - управление потоками пациентов</a:t>
            </a:r>
          </a:p>
          <a:p>
            <a:r>
              <a:rPr lang="ru-RU" sz="1600" dirty="0">
                <a:solidFill>
                  <a:srgbClr val="4472C4"/>
                </a:solidFill>
                <a:latin typeface="Century Gothic" panose="020B0502020202020204" pitchFamily="34" charset="0"/>
              </a:rPr>
              <a:t>		                - принятие управленческих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1913629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8775"/>
            <a:ext cx="12192000" cy="7010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ПРОЕКТЫ ПО УЛУЧШЕНИЮ КАЧЕСТВА ОКАЗАНИЯ ГОСУДАРСТВЕННОЙ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УСЛУГИ «ВЫЗОВ СКОРОЙ МЕДИЦИНСКОЙ ПОМОЩИ»</a:t>
            </a:r>
            <a:endParaRPr lang="ru-RU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4479" y="4888665"/>
            <a:ext cx="5425952" cy="47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kern="18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4. Инцидент – 103</a:t>
            </a:r>
            <a:endParaRPr lang="ru-RU" sz="2400" dirty="0">
              <a:solidFill>
                <a:srgbClr val="00B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54006" y="3827113"/>
            <a:ext cx="3166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Telegram-bot</a:t>
            </a:r>
            <a:r>
              <a:rPr lang="ru-RU" dirty="0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@ns103bot</a:t>
            </a:r>
            <a:r>
              <a:rPr lang="ru-RU" dirty="0">
                <a:solidFill>
                  <a:schemeClr val="accent5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с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127" y="1189734"/>
            <a:ext cx="1967082" cy="12062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1065066" y="2651877"/>
            <a:ext cx="5425952" cy="47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2. «SMART HELP–Доступный двор»</a:t>
            </a:r>
            <a:endParaRPr lang="ru-RU" sz="2400" dirty="0">
              <a:solidFill>
                <a:srgbClr val="00B050"/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23648" y="1439118"/>
            <a:ext cx="5425952" cy="4791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1. «Зеленый светофор»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6CC4674-8BA8-F694-F535-E740644B0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126" y="2456642"/>
            <a:ext cx="1967083" cy="1028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C0D8F47-2465-EA88-0D83-E4BC74060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539" y="3485302"/>
            <a:ext cx="1103472" cy="92057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3E7D21E-8606-48AE-A423-C3F3CA6659E7}"/>
              </a:ext>
            </a:extLst>
          </p:cNvPr>
          <p:cNvSpPr/>
          <p:nvPr/>
        </p:nvSpPr>
        <p:spPr>
          <a:xfrm>
            <a:off x="1074479" y="3770271"/>
            <a:ext cx="5425952" cy="941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u-RU" sz="2400" kern="18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3. Чат-бот социальной сети</a:t>
            </a:r>
            <a:r>
              <a:rPr lang="ru-RU" sz="2400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ru-RU" sz="2400" kern="18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Telegram</a:t>
            </a:r>
            <a:endParaRPr lang="ru-RU" sz="2400" dirty="0">
              <a:solidFill>
                <a:srgbClr val="00B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539" y="4598747"/>
            <a:ext cx="1390650" cy="1300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A43ABB9-CDC9-7645-A044-0B73C4E674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869" y="4511908"/>
            <a:ext cx="1830927" cy="1387173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300" y="4435767"/>
            <a:ext cx="1536700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250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49275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СИСТЕМЫ КОНТРОЛЯ  КАЧЕСТВА И БЕЗОПАСНОСТИ ПАЦИЕНТОВ</a:t>
            </a:r>
          </a:p>
        </p:txBody>
      </p:sp>
      <p:graphicFrame>
        <p:nvGraphicFramePr>
          <p:cNvPr id="18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1432573"/>
              </p:ext>
            </p:extLst>
          </p:nvPr>
        </p:nvGraphicFramePr>
        <p:xfrm>
          <a:off x="405416" y="766709"/>
          <a:ext cx="494553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1125">
                  <a:extLst>
                    <a:ext uri="{9D8B030D-6E8A-4147-A177-3AD203B41FA5}">
                      <a16:colId xmlns="" xmlns:a16="http://schemas.microsoft.com/office/drawing/2014/main" val="1478712839"/>
                    </a:ext>
                  </a:extLst>
                </a:gridCol>
                <a:gridCol w="843670">
                  <a:extLst>
                    <a:ext uri="{9D8B030D-6E8A-4147-A177-3AD203B41FA5}">
                      <a16:colId xmlns="" xmlns:a16="http://schemas.microsoft.com/office/drawing/2014/main" val="942405919"/>
                    </a:ext>
                  </a:extLst>
                </a:gridCol>
                <a:gridCol w="843670">
                  <a:extLst>
                    <a:ext uri="{9D8B030D-6E8A-4147-A177-3AD203B41FA5}">
                      <a16:colId xmlns="" xmlns:a16="http://schemas.microsoft.com/office/drawing/2014/main" val="83786508"/>
                    </a:ext>
                  </a:extLst>
                </a:gridCol>
                <a:gridCol w="997065">
                  <a:extLst>
                    <a:ext uri="{9D8B030D-6E8A-4147-A177-3AD203B41FA5}">
                      <a16:colId xmlns="" xmlns:a16="http://schemas.microsoft.com/office/drawing/2014/main" val="14361746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2020 г.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 кв. 2022 г.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32306046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Количество обращений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="" xmlns:a16="http://schemas.microsoft.com/office/drawing/2014/main" val="1287378569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i="1" dirty="0">
                          <a:latin typeface="Times New Roman" pitchFamily="18" charset="0"/>
                          <a:cs typeface="Times New Roman" pitchFamily="18" charset="0"/>
                        </a:rPr>
                        <a:t>Причины</a:t>
                      </a:r>
                      <a:r>
                        <a:rPr lang="ru-RU" sz="1600" i="1" baseline="0" dirty="0">
                          <a:latin typeface="Times New Roman" pitchFamily="18" charset="0"/>
                          <a:cs typeface="Times New Roman" pitchFamily="18" charset="0"/>
                        </a:rPr>
                        <a:t> обращений:</a:t>
                      </a:r>
                      <a:endParaRPr lang="ru-RU" sz="16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="" xmlns:a16="http://schemas.microsoft.com/office/drawing/2014/main" val="3423045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 Летальный исход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="" xmlns:a16="http://schemas.microsoft.com/office/drawing/2014/main" val="370991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 Качество оказанных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медицинских услуг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="" xmlns:a16="http://schemas.microsoft.com/office/drawing/2014/main" val="1408134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- Обоснованные жалобы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600" dirty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="" xmlns:a16="http://schemas.microsoft.com/office/drawing/2014/main" val="101182484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95249" y="809884"/>
            <a:ext cx="6082140" cy="2585323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Программа по улучшению качества и безопасности пациентов:</a:t>
            </a:r>
          </a:p>
          <a:p>
            <a:pPr algn="ctr"/>
            <a:endParaRPr lang="ru-RU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Правила управления инцидентами и культура безопасности;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Правила управления индикаторами;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Правила по управлению рисками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416" y="440552"/>
            <a:ext cx="436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Обращения в ДКМФК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95249" y="3777114"/>
            <a:ext cx="60821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Комиссии по улучшению качества и безопасности пациентов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Лечебно-контрольная экспертная комиссия;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Комиссия по системе управления инцидентами</a:t>
            </a:r>
            <a:r>
              <a:rPr lang="ru-RU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;</a:t>
            </a:r>
          </a:p>
          <a:p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</a:rPr>
              <a:t>Комиссия по безопасности и управлению рисками.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537509944"/>
              </p:ext>
            </p:extLst>
          </p:nvPr>
        </p:nvGraphicFramePr>
        <p:xfrm>
          <a:off x="99682" y="4432042"/>
          <a:ext cx="5414407" cy="2313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3630967"/>
            <a:ext cx="55140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Century Gothic" panose="020B0502020202020204" pitchFamily="34" charset="0"/>
                <a:cs typeface="Times New Roman" pitchFamily="18" charset="0"/>
              </a:rPr>
              <a:t>Городской центр мониторинга и оперативного реагирования акимата </a:t>
            </a:r>
            <a:r>
              <a:rPr lang="ru-RU" sz="1400" dirty="0" err="1">
                <a:latin typeface="Century Gothic" panose="020B0502020202020204" pitchFamily="34" charset="0"/>
                <a:cs typeface="Times New Roman" pitchFamily="18" charset="0"/>
              </a:rPr>
              <a:t>г.Нур</a:t>
            </a:r>
            <a:r>
              <a:rPr lang="ru-RU" sz="1400" dirty="0">
                <a:latin typeface="Century Gothic" panose="020B0502020202020204" pitchFamily="34" charset="0"/>
                <a:cs typeface="Times New Roman" pitchFamily="18" charset="0"/>
              </a:rPr>
              <a:t>-султан – «</a:t>
            </a:r>
            <a:r>
              <a:rPr lang="en-US" sz="1400" dirty="0" err="1">
                <a:latin typeface="Century Gothic" panose="020B0502020202020204" pitchFamily="34" charset="0"/>
                <a:cs typeface="Times New Roman" pitchFamily="18" charset="0"/>
              </a:rPr>
              <a:t>iKomek</a:t>
            </a:r>
            <a:r>
              <a:rPr lang="ru-RU" sz="1400" dirty="0">
                <a:latin typeface="Century Gothic" panose="020B0502020202020204" pitchFamily="34" charset="0"/>
                <a:cs typeface="Times New Roman" pitchFamily="18" charset="0"/>
              </a:rPr>
              <a:t>109» </a:t>
            </a:r>
          </a:p>
          <a:p>
            <a:pPr algn="ctr"/>
            <a:r>
              <a:rPr lang="ru-RU" sz="1400" b="1" dirty="0">
                <a:latin typeface="Century Gothic" panose="020B0502020202020204" pitchFamily="34" charset="0"/>
                <a:cs typeface="Times New Roman" pitchFamily="18" charset="0"/>
              </a:rPr>
              <a:t>Справочная информация по вопросам здравоохранения</a:t>
            </a:r>
          </a:p>
          <a:p>
            <a:pPr algn="ctr"/>
            <a:endParaRPr lang="ru-RU" sz="140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022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9203"/>
            <a:ext cx="12111135" cy="487956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БЕРЕЖЛИВОЕ ПРОИЗВОДСТВО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6858" y="597158"/>
            <a:ext cx="5956060" cy="5840964"/>
          </a:xfrm>
        </p:spPr>
        <p:txBody>
          <a:bodyPr>
            <a:normAutofit fontScale="92500" lnSpcReduction="20000"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Соблюдение СОП и 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КП;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Цифровизация операционных процедур (документооборот, формы учетной документации, Интеграция ИС Предприятия);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Собственное СТО;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Закуп товаров и услуг на принципах приоритетности, необходимости, отсутствие альтернативы;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Доставка товаров по заявке на основе 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потребности;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Мониторинг  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договоров;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Нормирование расходов (ГСМ, канц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. товары</a:t>
            </a: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, спец. 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одежды </a:t>
            </a: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и др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.);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Соблюдение техники 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безопасности;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Соблюдение пожарной 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безопасности;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Система </a:t>
            </a:r>
            <a:r>
              <a:rPr lang="ru-RU" dirty="0" err="1" smtClean="0">
                <a:solidFill>
                  <a:srgbClr val="0070C0"/>
                </a:solidFill>
                <a:latin typeface="Century Gothic" panose="020B0502020202020204" pitchFamily="34" charset="0"/>
              </a:rPr>
              <a:t>трейсеров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;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Обучение 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сотрудников;</a:t>
            </a:r>
            <a:endParaRPr lang="ru-RU" dirty="0">
              <a:solidFill>
                <a:srgbClr val="0070C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Корректировка плана развития и гос</a:t>
            </a:r>
            <a:r>
              <a:rPr lang="ru-RU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. закупок </a:t>
            </a:r>
            <a:r>
              <a:rPr lang="ru-RU" dirty="0">
                <a:solidFill>
                  <a:srgbClr val="0070C0"/>
                </a:solidFill>
                <a:latin typeface="Century Gothic" panose="020B0502020202020204" pitchFamily="34" charset="0"/>
              </a:rPr>
              <a:t>на основе потребностей Предприятия.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95" y="1498120"/>
            <a:ext cx="4127587" cy="381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81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egram заблокировали. Как теперь читать каналы о спорте? Спорт-Экспрес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0376" y="354013"/>
            <a:ext cx="916881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entury Gothic" panose="020B0502020202020204" pitchFamily="34" charset="0"/>
              </a:rPr>
              <a:t>           </a:t>
            </a:r>
            <a:r>
              <a:rPr lang="ru-RU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ЦИФРОВИЗАЦИЯ ПРОИЗВОДСТВЕННЫХ ПРОЦЕССОВ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Электронный документооборот;</a:t>
            </a:r>
          </a:p>
          <a:p>
            <a:endParaRPr lang="ru-RU" sz="20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Цифровизация</a:t>
            </a:r>
            <a:r>
              <a:rPr lang="ru-RU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 форм учетной документации: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Форма № 085/У карта вызова бригады;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Форма № 088/У сопроводительный лист станции скорой медицинской помощи.</a:t>
            </a: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Интеграция ИС Предприятия с МИС стационаров и организации ПМСП: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Жетысу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АКГЮН;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Авицена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Damumed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413" y="933648"/>
            <a:ext cx="1913892" cy="10010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/>
          <a:srcRect b="3153"/>
          <a:stretch/>
        </p:blipFill>
        <p:spPr>
          <a:xfrm>
            <a:off x="5152100" y="3595038"/>
            <a:ext cx="276568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01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095" y="3940284"/>
            <a:ext cx="9596362" cy="2917716"/>
          </a:xfrm>
        </p:spPr>
        <p:txBody>
          <a:bodyPr>
            <a:normAutofit fontScale="55000" lnSpcReduction="20000"/>
          </a:bodyPr>
          <a:lstStyle/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B0F0"/>
                </a:solidFill>
                <a:latin typeface="Century Gothic" panose="020B0502020202020204" pitchFamily="34" charset="0"/>
              </a:rPr>
              <a:t>Совместная работа с профсоюзами и НС по актуализации и пересмотру Коллективного договор (2021 год);</a:t>
            </a: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B0F0"/>
                </a:solidFill>
                <a:latin typeface="Century Gothic" panose="020B0502020202020204" pitchFamily="34" charset="0"/>
              </a:rPr>
              <a:t>Приватизация жилья;</a:t>
            </a: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B0F0"/>
                </a:solidFill>
                <a:latin typeface="Century Gothic" panose="020B0502020202020204" pitchFamily="34" charset="0"/>
              </a:rPr>
              <a:t>Повышение заработной платы водителей вне Постановления №</a:t>
            </a:r>
            <a:r>
              <a:rPr lang="ru-RU" sz="36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1193;</a:t>
            </a:r>
            <a:endParaRPr lang="ru-RU" sz="36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B0F0"/>
                </a:solidFill>
                <a:latin typeface="Century Gothic" panose="020B0502020202020204" pitchFamily="34" charset="0"/>
              </a:rPr>
              <a:t>Дифференцированная оплата труда;</a:t>
            </a:r>
          </a:p>
          <a:p>
            <a:pPr marL="685800" indent="-685800" algn="just">
              <a:buFont typeface="Wingdings" panose="05000000000000000000" pitchFamily="2" charset="2"/>
              <a:buChar char="ü"/>
            </a:pPr>
            <a:r>
              <a:rPr lang="ru-RU" sz="3600" dirty="0">
                <a:solidFill>
                  <a:srgbClr val="00B0F0"/>
                </a:solidFill>
                <a:latin typeface="Century Gothic" panose="020B0502020202020204" pitchFamily="34" charset="0"/>
              </a:rPr>
              <a:t>Мотивация сотрудников: Доплата за "успешную реанимацию», за первого фельдшера и др.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61" y="891364"/>
            <a:ext cx="3080949" cy="2838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326" y="891364"/>
            <a:ext cx="3781523" cy="28385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844" y="891363"/>
            <a:ext cx="3642147" cy="28385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92069" y="232182"/>
            <a:ext cx="11858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СОЦИАЛЬНАЯ ДЕЯТЕЛЬНОСТЬ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23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209608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ИНФОРМАЦИЯ</a:t>
            </a:r>
          </a:p>
          <a:p>
            <a:pPr algn="just">
              <a:spcAft>
                <a:spcPts val="800"/>
              </a:spcAft>
            </a:pP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Наименование МО: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ГКП на ПХВ  «Городская станция скорой медицинской помощи» акимата города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Нур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-Султан.</a:t>
            </a:r>
          </a:p>
          <a:p>
            <a:pPr algn="just">
              <a:spcAft>
                <a:spcPts val="800"/>
              </a:spcAft>
            </a:pP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деятельность: 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Оказание скорой медицинской помощи населению г.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Нур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-Султан. Координатор службы СМП по г.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Нур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-Султан. </a:t>
            </a:r>
          </a:p>
          <a:p>
            <a:pPr>
              <a:spcAft>
                <a:spcPts val="800"/>
              </a:spcAft>
            </a:pP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Юридический адрес: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6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Нур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-Султан, район «Есиль», ул. Т. Рыскулова  8/1</a:t>
            </a:r>
          </a:p>
          <a:p>
            <a:pPr>
              <a:spcAft>
                <a:spcPts val="800"/>
              </a:spcAft>
            </a:pPr>
            <a:r>
              <a:rPr lang="ru-RU" sz="1600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Аккредитация: 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Приказом №142-н от 16.09.2019 года присвоена вторая категория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" y="1944142"/>
            <a:ext cx="11588817" cy="471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01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60257" y="1159528"/>
            <a:ext cx="3751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400" b="1" i="0" u="none" strike="noStrike" kern="1200" baseline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 уровне станций скорой медицинской помощи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478465675"/>
              </p:ext>
            </p:extLst>
          </p:nvPr>
        </p:nvGraphicFramePr>
        <p:xfrm>
          <a:off x="47136" y="1805269"/>
          <a:ext cx="3978110" cy="4738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265053697"/>
              </p:ext>
            </p:extLst>
          </p:nvPr>
        </p:nvGraphicFramePr>
        <p:xfrm>
          <a:off x="3761591" y="1843611"/>
          <a:ext cx="4166646" cy="4662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290452" y="1159528"/>
            <a:ext cx="3544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на уровне первичной медико-санитарной помощи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008687934"/>
              </p:ext>
            </p:extLst>
          </p:nvPr>
        </p:nvGraphicFramePr>
        <p:xfrm>
          <a:off x="8201320" y="1843611"/>
          <a:ext cx="3817855" cy="4738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666980" y="1183070"/>
            <a:ext cx="4675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на уровне приемных отделений стационаров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9961" y="406064"/>
            <a:ext cx="119720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400" b="1" i="0" u="none" strike="noStrike" kern="1200" baseline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выполнение мероприятий по реализации "дорожной карты по совершенствованию организации оказания скорой медицинской помощи в республике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казахстан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на 2017-2020 годы", утвержденной приказом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мз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рк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от 24.10.2019 г. №582, занял 1 место среди регионов г. </a:t>
            </a:r>
            <a:r>
              <a:rPr lang="ru-RU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нур</a:t>
            </a:r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-султан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257" y="29758"/>
            <a:ext cx="11858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СЛУЖБЫ СКОРОЙ МЕДИЦИНСКОЙ ПОМОЩИ В РК</a:t>
            </a:r>
            <a:endParaRPr lang="ru-RU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061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6CC6AC-6DF3-4D8B-9EDC-A02457EEC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272" y="245444"/>
            <a:ext cx="11049802" cy="466825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ДОСТИЖЕНИЯ И НАГРАДЫ</a:t>
            </a:r>
            <a:endParaRPr lang="x-none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DF68AD9-05CC-4844-B4C9-C1F76AFAD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4" y="856648"/>
            <a:ext cx="11049801" cy="5755908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7030A0"/>
                </a:solidFill>
                <a:latin typeface="Century Gothic" panose="020B0502020202020204" pitchFamily="34" charset="0"/>
              </a:rPr>
              <a:t>За самоотверженный труд в борьбе с пандемией 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COVID-19</a:t>
            </a:r>
            <a:r>
              <a:rPr lang="ru-RU" dirty="0">
                <a:solidFill>
                  <a:srgbClr val="7030A0"/>
                </a:solidFill>
                <a:latin typeface="Century Gothic" panose="020B0502020202020204" pitchFamily="34" charset="0"/>
              </a:rPr>
              <a:t> ряд сотрудников были награждены Государственными наградами: Орден «К</a:t>
            </a:r>
            <a:r>
              <a:rPr lang="kk-KZ" dirty="0">
                <a:solidFill>
                  <a:srgbClr val="7030A0"/>
                </a:solidFill>
                <a:latin typeface="Century Gothic" panose="020B0502020202020204" pitchFamily="34" charset="0"/>
              </a:rPr>
              <a:t>үрмет», медалями «Халық алғысы», Почетная грамота Президента РК, ведомственными наградами, почетными грамотами и благодарственными письмами государственных органов и др.организаций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k-KZ" dirty="0">
                <a:solidFill>
                  <a:srgbClr val="7030A0"/>
                </a:solidFill>
                <a:latin typeface="Century Gothic" panose="020B0502020202020204" pitchFamily="34" charset="0"/>
              </a:rPr>
              <a:t>Номинация «Руководитель года в здравоохрании 2021 года» от Национального бизнес-рейтинга.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k-KZ" dirty="0">
                <a:solidFill>
                  <a:srgbClr val="7030A0"/>
                </a:solidFill>
                <a:latin typeface="Century Gothic" panose="020B0502020202020204" pitchFamily="34" charset="0"/>
              </a:rPr>
              <a:t>Номинация «Гордость здравоохранения 2021 года» от Национального бизнес-рейтинга.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k-KZ" dirty="0">
                <a:solidFill>
                  <a:srgbClr val="7030A0"/>
                </a:solidFill>
                <a:latin typeface="Century Gothic" panose="020B0502020202020204" pitchFamily="34" charset="0"/>
              </a:rPr>
              <a:t>Перво</a:t>
            </a:r>
            <a:r>
              <a:rPr lang="ru-RU" dirty="0">
                <a:solidFill>
                  <a:srgbClr val="7030A0"/>
                </a:solidFill>
                <a:latin typeface="Century Gothic" panose="020B0502020202020204" pitchFamily="34" charset="0"/>
              </a:rPr>
              <a:t>е</a:t>
            </a:r>
            <a:r>
              <a:rPr lang="kk-KZ" dirty="0">
                <a:solidFill>
                  <a:srgbClr val="7030A0"/>
                </a:solidFill>
                <a:latin typeface="Century Gothic" panose="020B0502020202020204" pitchFamily="34" charset="0"/>
              </a:rPr>
              <a:t> место в Республиканском чемпионате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Century Gothic" panose="020B0502020202020204" pitchFamily="34" charset="0"/>
              </a:rPr>
              <a:t>«</a:t>
            </a:r>
            <a:r>
              <a:rPr lang="en-US" dirty="0">
                <a:solidFill>
                  <a:srgbClr val="7030A0"/>
                </a:solidFill>
                <a:latin typeface="Century Gothic" panose="020B0502020202020204" pitchFamily="34" charset="0"/>
              </a:rPr>
              <a:t>WORLDSKILLS KAZAKHSTAN 2021</a:t>
            </a:r>
            <a:endParaRPr lang="kk-KZ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k-KZ" dirty="0">
                <a:solidFill>
                  <a:srgbClr val="7030A0"/>
                </a:solidFill>
                <a:latin typeface="Century Gothic" panose="020B0502020202020204" pitchFamily="34" charset="0"/>
              </a:rPr>
              <a:t> Лучшая организация здраоохранения в РК по созданию безопасных условий труда 2021,2022 г.г.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k-KZ" dirty="0">
                <a:solidFill>
                  <a:srgbClr val="7030A0"/>
                </a:solidFill>
                <a:latin typeface="Century Gothic" panose="020B0502020202020204" pitchFamily="34" charset="0"/>
              </a:rPr>
              <a:t>Благодарственное письмо Центра занятости населения г. Нур-Султан «За активное взаимодействие в проведении кадровой политики»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kk-KZ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x-none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32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5BA53828-3A8F-4809-9266-DEAF5C748DFE}"/>
              </a:ext>
            </a:extLst>
          </p:cNvPr>
          <p:cNvSpPr/>
          <p:nvPr/>
        </p:nvSpPr>
        <p:spPr>
          <a:xfrm>
            <a:off x="298383" y="531158"/>
            <a:ext cx="11559941" cy="62786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 defTabSz="711200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Улучшение материально-технического оснащения: </a:t>
            </a:r>
            <a:r>
              <a:rPr lang="ru-RU" sz="1600" dirty="0">
                <a:latin typeface="Century Gothic" panose="020B0502020202020204" pitchFamily="34" charset="0"/>
              </a:rPr>
              <a:t>в 2022 году по лизинговой программе планируется приобретение 55 единиц санитарного транспорта марки </a:t>
            </a:r>
            <a:r>
              <a:rPr lang="ru-RU" sz="1600" dirty="0" err="1">
                <a:latin typeface="Century Gothic" panose="020B0502020202020204" pitchFamily="34" charset="0"/>
              </a:rPr>
              <a:t>Hyunday</a:t>
            </a:r>
            <a:r>
              <a:rPr lang="ru-RU" sz="1600" dirty="0">
                <a:latin typeface="Century Gothic" panose="020B0502020202020204" pitchFamily="34" charset="0"/>
              </a:rPr>
              <a:t> H 350 (класс В – 20, с - 35</a:t>
            </a:r>
            <a:r>
              <a:rPr lang="ru-RU" sz="1600" dirty="0" smtClean="0">
                <a:latin typeface="Century Gothic" panose="020B0502020202020204" pitchFamily="34" charset="0"/>
              </a:rPr>
              <a:t>);</a:t>
            </a:r>
            <a:endParaRPr lang="ru-RU" sz="1600" dirty="0">
              <a:latin typeface="Century Gothic" panose="020B0502020202020204" pitchFamily="34" charset="0"/>
            </a:endParaRPr>
          </a:p>
          <a:p>
            <a:pPr marL="342900" indent="-342900" algn="just" defTabSz="71120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342900" indent="-342900" algn="just" defTabSz="711200"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Улучшение и развитие инфраструктуры</a:t>
            </a:r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</a:p>
          <a:p>
            <a:pPr algn="just" defTabSz="711200">
              <a:defRPr/>
            </a:pPr>
            <a:r>
              <a:rPr lang="ru-RU" sz="1600" dirty="0">
                <a:latin typeface="Century Gothic" panose="020B0502020202020204" pitchFamily="34" charset="0"/>
              </a:rPr>
              <a:t>      - Капитальный ремонт подстанции «</a:t>
            </a:r>
            <a:r>
              <a:rPr lang="ru-RU" sz="1600" dirty="0" err="1">
                <a:latin typeface="Century Gothic" panose="020B0502020202020204" pitchFamily="34" charset="0"/>
              </a:rPr>
              <a:t>Сарыарка</a:t>
            </a:r>
            <a:r>
              <a:rPr lang="ru-RU" sz="1600" dirty="0">
                <a:latin typeface="Century Gothic" panose="020B0502020202020204" pitchFamily="34" charset="0"/>
              </a:rPr>
              <a:t>» (техническое обследование, ПСД)</a:t>
            </a:r>
          </a:p>
          <a:p>
            <a:pPr algn="just" defTabSz="711200">
              <a:defRPr/>
            </a:pPr>
            <a:r>
              <a:rPr lang="ru-RU" sz="1600" dirty="0">
                <a:latin typeface="Century Gothic" panose="020B0502020202020204" pitchFamily="34" charset="0"/>
              </a:rPr>
              <a:t>      - Открытие подстанции «Есиль -2» и дополнительных пунктов базирования.</a:t>
            </a:r>
          </a:p>
          <a:p>
            <a:pPr algn="just" defTabSz="711200">
              <a:defRPr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342900" indent="-342900" algn="just" defTabSz="71120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Финансовая устойчивость: </a:t>
            </a:r>
          </a:p>
          <a:p>
            <a:pPr algn="just" defTabSz="711200" eaLnBrk="1" fontAlgn="auto" hangingPunct="1">
              <a:spcAft>
                <a:spcPts val="0"/>
              </a:spcAft>
              <a:defRPr/>
            </a:pPr>
            <a:r>
              <a:rPr lang="ru-RU" sz="1600" dirty="0">
                <a:latin typeface="Century Gothic" panose="020B0502020202020204" pitchFamily="34" charset="0"/>
              </a:rPr>
              <a:t>      </a:t>
            </a:r>
            <a:r>
              <a:rPr lang="ru-RU" sz="1600" dirty="0" smtClean="0">
                <a:latin typeface="Century Gothic" panose="020B0502020202020204" pitchFamily="34" charset="0"/>
              </a:rPr>
              <a:t>- Взаимодействие </a:t>
            </a:r>
            <a:r>
              <a:rPr lang="ru-RU" sz="1600" dirty="0">
                <a:latin typeface="Century Gothic" panose="020B0502020202020204" pitchFamily="34" charset="0"/>
              </a:rPr>
              <a:t>с ФСМС по вопросам финансирования и разработке     «справедливых» тарифов».</a:t>
            </a:r>
          </a:p>
          <a:p>
            <a:pPr algn="just" defTabSz="711200" eaLnBrk="1" fontAlgn="auto" hangingPunct="1">
              <a:spcAft>
                <a:spcPts val="0"/>
              </a:spcAft>
              <a:defRPr/>
            </a:pPr>
            <a:r>
              <a:rPr lang="ru-RU" sz="1600" dirty="0">
                <a:latin typeface="Century Gothic" panose="020B0502020202020204" pitchFamily="34" charset="0"/>
              </a:rPr>
              <a:t>      - Отсутствие кредиторской задолженности</a:t>
            </a:r>
          </a:p>
          <a:p>
            <a:pPr algn="just" defTabSz="711200" eaLnBrk="1" fontAlgn="auto" hangingPunct="1">
              <a:spcAft>
                <a:spcPts val="0"/>
              </a:spcAft>
              <a:defRPr/>
            </a:pPr>
            <a:endParaRPr lang="ru-RU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just" defTabSz="71120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Дальнейшее развитие корпоративного управления:  </a:t>
            </a:r>
            <a:r>
              <a:rPr lang="ru-RU" sz="1600" dirty="0">
                <a:latin typeface="Century Gothic" panose="020B0502020202020204" pitchFamily="34" charset="0"/>
              </a:rPr>
              <a:t>Переизбрание членов НС (идет конкурс)</a:t>
            </a:r>
          </a:p>
          <a:p>
            <a:pPr marL="342900" indent="-342900" algn="just" defTabSz="71120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342900" indent="-342900" algn="just" defTabSz="71120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Дальнейшее развитие кадрового потенциала: </a:t>
            </a:r>
            <a:r>
              <a:rPr lang="ru-RU" sz="1600" dirty="0">
                <a:latin typeface="Century Gothic" panose="020B0502020202020204" pitchFamily="34" charset="0"/>
              </a:rPr>
              <a:t>Развитие сотрудничества с МУА и мед. колледжами и трудоустройство выпускников. </a:t>
            </a:r>
          </a:p>
          <a:p>
            <a:pPr marL="342900" indent="-342900" algn="just" defTabSz="71120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342900" indent="-342900" algn="just" defTabSz="71120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Продолжить дальнейшее совершенствование службы контроля качества:</a:t>
            </a:r>
          </a:p>
          <a:p>
            <a:pPr algn="just" defTabSz="711200">
              <a:defRPr/>
            </a:pPr>
            <a:r>
              <a:rPr lang="ru-RU" sz="1600" dirty="0">
                <a:latin typeface="Century Gothic" panose="020B0502020202020204" pitchFamily="34" charset="0"/>
              </a:rPr>
              <a:t>      - Ежегодное снижение  доли вызовов обслуженных с опозданием;</a:t>
            </a:r>
          </a:p>
          <a:p>
            <a:pPr algn="just" defTabSz="711200">
              <a:defRPr/>
            </a:pPr>
            <a:r>
              <a:rPr lang="ru-RU" sz="1600" dirty="0">
                <a:latin typeface="Century Gothic" panose="020B0502020202020204" pitchFamily="34" charset="0"/>
              </a:rPr>
              <a:t>      - Ежегодное увеличение доли случаев успешной реанимации;</a:t>
            </a:r>
          </a:p>
          <a:p>
            <a:pPr algn="just" defTabSz="711200">
              <a:defRPr/>
            </a:pPr>
            <a:r>
              <a:rPr lang="ru-RU" sz="1600" dirty="0">
                <a:latin typeface="Century Gothic" panose="020B0502020202020204" pitchFamily="34" charset="0"/>
              </a:rPr>
              <a:t>      - Ежегодное снижение  количества обоснованных жалоб;</a:t>
            </a:r>
          </a:p>
          <a:p>
            <a:pPr marL="342900" indent="-342900" algn="just" defTabSz="71120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ru-RU" sz="1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342900" indent="-342900" algn="just" defTabSz="711200" eaLnBrk="1" fontAlgn="auto" hangingPunct="1"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Продолжить дальнейшее совершенствование системы непрерывного обучения сотрудников: </a:t>
            </a:r>
            <a:r>
              <a:rPr lang="ru-RU" sz="1600" dirty="0">
                <a:latin typeface="Century Gothic" panose="020B0502020202020204" pitchFamily="34" charset="0"/>
              </a:rPr>
              <a:t>Подготовка тренеров по международным стандарт</a:t>
            </a:r>
            <a:r>
              <a:rPr lang="en-US" sz="1600" dirty="0">
                <a:latin typeface="Century Gothic" panose="020B0502020202020204" pitchFamily="34" charset="0"/>
              </a:rPr>
              <a:t>e NRP.</a:t>
            </a:r>
            <a:endParaRPr lang="ru-RU" sz="1600" dirty="0">
              <a:latin typeface="Century Gothic" panose="020B0502020202020204" pitchFamily="34" charset="0"/>
            </a:endParaRPr>
          </a:p>
          <a:p>
            <a:pPr algn="just" defTabSz="711200" eaLnBrk="1" fontAlgn="auto" hangingPunct="1">
              <a:spcAft>
                <a:spcPts val="0"/>
              </a:spcAft>
              <a:defRPr/>
            </a:pPr>
            <a:endParaRPr lang="ru-RU" sz="1600" dirty="0">
              <a:latin typeface="Century Gothic" panose="020B0502020202020204" pitchFamily="34" charset="0"/>
            </a:endParaRPr>
          </a:p>
          <a:p>
            <a:pPr marL="342900" indent="-342900" algn="just" defTabSz="711200" eaLnBrk="1" fontAlgn="auto" hangingPunct="1">
              <a:spcAft>
                <a:spcPts val="0"/>
              </a:spcAft>
              <a:buFontTx/>
              <a:buAutoNum type="arabicParenR"/>
              <a:defRPr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9493"/>
            <a:ext cx="121111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ОСНОВНЫЕ НАПРАВЛЕНИЯ ДАЛЬНЕЙШЕГО РАЗВИТИЯ ПРЕДПРИЯТИЯ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EF61DC-8EE0-4ECA-AC91-E843BEC4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03" y="2768600"/>
            <a:ext cx="8596668" cy="1320800"/>
          </a:xfrm>
        </p:spPr>
        <p:txBody>
          <a:bodyPr/>
          <a:lstStyle/>
          <a:p>
            <a:r>
              <a:rPr lang="ru-RU" dirty="0">
                <a:solidFill>
                  <a:srgbClr val="7030A0"/>
                </a:solidFill>
                <a:latin typeface="Century Gothic" panose="020B0502020202020204" pitchFamily="34" charset="0"/>
              </a:rPr>
              <a:t>Благодарю за внимание!</a:t>
            </a:r>
            <a:endParaRPr lang="x-none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9C1587E1-8A9C-4FC8-8A9E-B428D6731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1336" y="216077"/>
            <a:ext cx="1605783" cy="14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4C36CD7-FEA4-4795-AB5E-E70B99EB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9" y="290409"/>
            <a:ext cx="1424135" cy="12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3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918" y="857232"/>
            <a:ext cx="5643746" cy="1857388"/>
          </a:xfrm>
          <a:prstGeom prst="rect">
            <a:avLst/>
          </a:prstGeom>
          <a:effectLst/>
        </p:spPr>
      </p:pic>
      <p:sp>
        <p:nvSpPr>
          <p:cNvPr id="5" name="Прямоугольник 4"/>
          <p:cNvSpPr/>
          <p:nvPr/>
        </p:nvSpPr>
        <p:spPr>
          <a:xfrm>
            <a:off x="1309654" y="5572140"/>
            <a:ext cx="3189668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Подстанция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«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Алматы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пр. Ш.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Кудайбердиұлы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, 28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(ПББ: А1;А2;А3)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88" y="3714752"/>
            <a:ext cx="3286148" cy="1768286"/>
          </a:xfrm>
          <a:prstGeom prst="rect">
            <a:avLst/>
          </a:prstGeom>
          <a:effectLst/>
        </p:spPr>
      </p:pic>
      <p:sp>
        <p:nvSpPr>
          <p:cNvPr id="9" name="Прямоугольник 8"/>
          <p:cNvSpPr/>
          <p:nvPr/>
        </p:nvSpPr>
        <p:spPr>
          <a:xfrm>
            <a:off x="4238613" y="5572140"/>
            <a:ext cx="35719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Подстанция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«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Сарыарка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», 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ул. Ы. 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Дукен</a:t>
            </a:r>
            <a:r>
              <a:rPr lang="kk-KZ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ұ</a:t>
            </a:r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лы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 12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(ПББ: С1;С2;С3)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52860" y="2643183"/>
            <a:ext cx="492919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itchFamily="18" charset="0"/>
              </a:rPr>
              <a:t>Центральная станция </a:t>
            </a:r>
          </a:p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п/с «Есиль», ул. Т. Рыскулова 8/1 (ПББ: Е1;Е2;Е3)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44" y="3714752"/>
            <a:ext cx="2519710" cy="1738050"/>
          </a:xfrm>
          <a:prstGeom prst="rect">
            <a:avLst/>
          </a:prstGeom>
          <a:effectLst/>
        </p:spPr>
      </p:pic>
      <p:sp>
        <p:nvSpPr>
          <p:cNvPr id="10" name="Прямоугольник 9"/>
          <p:cNvSpPr/>
          <p:nvPr/>
        </p:nvSpPr>
        <p:spPr>
          <a:xfrm>
            <a:off x="7096100" y="5643578"/>
            <a:ext cx="3571900" cy="83099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Подстанция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«Байконур», </a:t>
            </a:r>
          </a:p>
          <a:p>
            <a:pPr algn="ctr"/>
            <a:r>
              <a:rPr lang="ru-RU" sz="1600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Ул.Жубанова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 10а</a:t>
            </a:r>
          </a:p>
          <a:p>
            <a:pPr algn="ctr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itchFamily="18" charset="0"/>
              </a:rPr>
              <a:t>(ПББ: Б1)</a:t>
            </a: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 bwMode="auto">
          <a:xfrm>
            <a:off x="1545734" y="154000"/>
            <a:ext cx="8223250" cy="488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447675" algn="ctr" eaLnBrk="0" hangingPunct="0">
              <a:spcBef>
                <a:spcPct val="20000"/>
              </a:spcBef>
              <a:defRPr/>
            </a:pPr>
            <a:endParaRPr lang="ru-RU" sz="24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9075" y="3714754"/>
            <a:ext cx="2643205" cy="1785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Содержимое 2"/>
          <p:cNvSpPr txBox="1">
            <a:spLocks/>
          </p:cNvSpPr>
          <p:nvPr/>
        </p:nvSpPr>
        <p:spPr bwMode="auto">
          <a:xfrm>
            <a:off x="774441" y="214291"/>
            <a:ext cx="9607839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indent="447675" algn="ctr" eaLnBrk="0" hangingPunct="0">
              <a:spcBef>
                <a:spcPct val="20000"/>
              </a:spcBef>
              <a:defRPr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cs typeface="Times New Roman" pitchFamily="18" charset="0"/>
              </a:rPr>
              <a:t>СТРУКТУРА ПРЕДПРИЯТИЯ </a:t>
            </a:r>
          </a:p>
        </p:txBody>
      </p:sp>
    </p:spTree>
    <p:extLst>
      <p:ext uri="{BB962C8B-B14F-4D97-AF65-F5344CB8AC3E}">
        <p14:creationId xmlns:p14="http://schemas.microsoft.com/office/powerpoint/2010/main" val="346216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A20119F1-BED9-47FB-B82D-40DEC8E99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7" y="105878"/>
            <a:ext cx="11720513" cy="43387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СТРАТЕГИЧЕСКИЕ НАПРАВЛЕНИЯ РАЗВИТИЯ </a:t>
            </a:r>
            <a:endParaRPr lang="ru-RU" sz="2000" i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25BD4BBA-5E2F-43B8-93A3-634B0F35499F}"/>
              </a:ext>
            </a:extLst>
          </p:cNvPr>
          <p:cNvSpPr/>
          <p:nvPr/>
        </p:nvSpPr>
        <p:spPr>
          <a:xfrm>
            <a:off x="298450" y="706438"/>
            <a:ext cx="11720513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Миссия:  </a:t>
            </a: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Оказание своевременной и качественной экстренной медицинской помощи населению г. </a:t>
            </a:r>
            <a:r>
              <a:rPr lang="ru-RU" dirty="0" err="1">
                <a:solidFill>
                  <a:srgbClr val="7030A0"/>
                </a:solidFill>
                <a:latin typeface="Century Schoolbook" panose="02040604050505020304" pitchFamily="18" charset="0"/>
              </a:rPr>
              <a:t>Нур</a:t>
            </a: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-Султан на основе профессионализма и высоких компетенций сотрудников, современного оборудования с максимально комфортными условиями для пациентов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4E20594-C75B-483B-8B96-8EA2B9D7757E}"/>
              </a:ext>
            </a:extLst>
          </p:cNvPr>
          <p:cNvSpPr/>
          <p:nvPr/>
        </p:nvSpPr>
        <p:spPr>
          <a:xfrm>
            <a:off x="336550" y="1795463"/>
            <a:ext cx="116459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k-KZ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Видение: </a:t>
            </a: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Эффективная и надежная службы скорой медицинской помощи с пациент-ориентированной системой оказания медицинской помощи, основанной на принципах постоянного развития, повышения качества и безопасности пациентов, внедрении национальных и международных стандартов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7E68D52-25EE-4824-87AD-959B7E583D1A}"/>
              </a:ext>
            </a:extLst>
          </p:cNvPr>
          <p:cNvSpPr/>
          <p:nvPr/>
        </p:nvSpPr>
        <p:spPr>
          <a:xfrm>
            <a:off x="298450" y="3160713"/>
            <a:ext cx="11684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Цель</a:t>
            </a:r>
            <a:r>
              <a:rPr lang="kk-KZ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: </a:t>
            </a: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Улучшение качества и доступности скорой медицинской помощи для снижения смертности и </a:t>
            </a:r>
            <a:r>
              <a:rPr lang="ru-RU" dirty="0" err="1">
                <a:solidFill>
                  <a:srgbClr val="7030A0"/>
                </a:solidFill>
                <a:latin typeface="Century Schoolbook" panose="02040604050505020304" pitchFamily="18" charset="0"/>
              </a:rPr>
              <a:t>инвалидизации</a:t>
            </a: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 населения в Республике Казахстан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626C1BE-BFAC-4B60-A81B-E9E8C3A08B3E}"/>
              </a:ext>
            </a:extLst>
          </p:cNvPr>
          <p:cNvSpPr/>
          <p:nvPr/>
        </p:nvSpPr>
        <p:spPr>
          <a:xfrm>
            <a:off x="336550" y="3971925"/>
            <a:ext cx="11607800" cy="17557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7030A0"/>
                </a:solidFill>
                <a:latin typeface="Century Schoolbook" panose="02040604050505020304" pitchFamily="18" charset="0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1. Организация экстренной медицинской помощи населению г. </a:t>
            </a:r>
            <a:r>
              <a:rPr lang="ru-RU" dirty="0" err="1">
                <a:solidFill>
                  <a:srgbClr val="7030A0"/>
                </a:solidFill>
                <a:latin typeface="Century Schoolbook" panose="02040604050505020304" pitchFamily="18" charset="0"/>
              </a:rPr>
              <a:t>Нур</a:t>
            </a: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-Султан с использованием современного оборудования;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2. Совершенствование системы управления путем внедрения информационных систем;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3. Развитие службы скорой медицинской помощи в столице на основе международных стандартов.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4. Координация службы скорой медицинской помощи в г. </a:t>
            </a:r>
            <a:r>
              <a:rPr lang="ru-RU" dirty="0" err="1">
                <a:solidFill>
                  <a:srgbClr val="7030A0"/>
                </a:solidFill>
                <a:latin typeface="Century Schoolbook" panose="02040604050505020304" pitchFamily="18" charset="0"/>
              </a:rPr>
              <a:t>Нур</a:t>
            </a:r>
            <a:r>
              <a:rPr lang="ru-RU" dirty="0">
                <a:solidFill>
                  <a:srgbClr val="7030A0"/>
                </a:solidFill>
                <a:latin typeface="Century Schoolbook" panose="02040604050505020304" pitchFamily="18" charset="0"/>
              </a:rPr>
              <a:t>-Султан.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8" y="325690"/>
            <a:ext cx="5200666" cy="246150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32014"/>
              </p:ext>
            </p:extLst>
          </p:nvPr>
        </p:nvGraphicFramePr>
        <p:xfrm>
          <a:off x="5549844" y="661481"/>
          <a:ext cx="6276648" cy="1703373"/>
        </p:xfrm>
        <a:graphic>
          <a:graphicData uri="http://schemas.openxmlformats.org/drawingml/2006/table">
            <a:tbl>
              <a:tblPr/>
              <a:tblGrid>
                <a:gridCol w="3396351">
                  <a:extLst>
                    <a:ext uri="{9D8B030D-6E8A-4147-A177-3AD203B41FA5}">
                      <a16:colId xmlns="" xmlns:a16="http://schemas.microsoft.com/office/drawing/2014/main" val="3432449948"/>
                    </a:ext>
                  </a:extLst>
                </a:gridCol>
                <a:gridCol w="960099">
                  <a:extLst>
                    <a:ext uri="{9D8B030D-6E8A-4147-A177-3AD203B41FA5}">
                      <a16:colId xmlns="" xmlns:a16="http://schemas.microsoft.com/office/drawing/2014/main" val="103429426"/>
                    </a:ext>
                  </a:extLst>
                </a:gridCol>
                <a:gridCol w="960099">
                  <a:extLst>
                    <a:ext uri="{9D8B030D-6E8A-4147-A177-3AD203B41FA5}">
                      <a16:colId xmlns="" xmlns:a16="http://schemas.microsoft.com/office/drawing/2014/main" val="474116304"/>
                    </a:ext>
                  </a:extLst>
                </a:gridCol>
                <a:gridCol w="960099">
                  <a:extLst>
                    <a:ext uri="{9D8B030D-6E8A-4147-A177-3AD203B41FA5}">
                      <a16:colId xmlns="" xmlns:a16="http://schemas.microsoft.com/office/drawing/2014/main" val="3626332402"/>
                    </a:ext>
                  </a:extLst>
                </a:gridCol>
              </a:tblGrid>
              <a:tr h="5693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 ГКП на ПХВ «Городская станция скорой медицинской помощи» </a:t>
                      </a:r>
                      <a:r>
                        <a:rPr lang="ru-RU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акимата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г. </a:t>
                      </a:r>
                      <a:r>
                        <a:rPr lang="ru-RU" sz="1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Нур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-Султан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2019 г.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2020 г.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2021 г.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34405453"/>
                  </a:ext>
                </a:extLst>
              </a:tr>
              <a:tr h="2807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Количество отделений (подстанций)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3235770"/>
                  </a:ext>
                </a:extLst>
              </a:tr>
              <a:tr h="2807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из них:</a:t>
                      </a:r>
                      <a:r>
                        <a:rPr lang="ru-RU" sz="1400" b="0" i="1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к</a:t>
                      </a:r>
                      <a:r>
                        <a:rPr lang="ru-RU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оличество подстанций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5067479"/>
                  </a:ext>
                </a:extLst>
              </a:tr>
              <a:tr h="28077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1" u="none" strike="noStrike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количество пункта</a:t>
                      </a:r>
                      <a:r>
                        <a:rPr lang="ru-RU" sz="1400" b="0" i="1" u="none" strike="noStrike" baseline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 базирования</a:t>
                      </a:r>
                      <a:endParaRPr lang="ru-RU" sz="1400" b="0" i="1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6301863"/>
                  </a:ext>
                </a:extLst>
              </a:tr>
            </a:tbl>
          </a:graphicData>
        </a:graphic>
      </p:graphicFrame>
      <p:sp>
        <p:nvSpPr>
          <p:cNvPr id="3" name="AutoShape 2" descr="https://24.kz/media/k2/items/cache/978147b0d3e1405b4b4a971537cb2ca1_X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entury Gothic" panose="020B0502020202020204" pitchFamily="34" charset="0"/>
            </a:endParaRPr>
          </a:p>
        </p:txBody>
      </p:sp>
      <p:graphicFrame>
        <p:nvGraphicFramePr>
          <p:cNvPr id="16" name="Диаграмма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763128"/>
              </p:ext>
            </p:extLst>
          </p:nvPr>
        </p:nvGraphicFramePr>
        <p:xfrm>
          <a:off x="270588" y="2862724"/>
          <a:ext cx="5016515" cy="3256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55575" y="6119336"/>
            <a:ext cx="10183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Количество бригад соответствует требованиям, указанным в приказе министра здравоохранения Республики Казахстан от 30 ноября 2020 года № МЗ РК-225/2020" Об утверждении Правил оказания скорой медицинской помощи, в том числе с привлечением медицинской авиации"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3419422"/>
              </p:ext>
            </p:extLst>
          </p:nvPr>
        </p:nvGraphicFramePr>
        <p:xfrm>
          <a:off x="5547813" y="2496665"/>
          <a:ext cx="6264423" cy="3068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09302" y="6052107"/>
            <a:ext cx="1556901" cy="8088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7186" y="-3357"/>
            <a:ext cx="41456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Демографические показатели </a:t>
            </a:r>
            <a:endParaRPr lang="ru-RU" dirty="0">
              <a:latin typeface="Century Gothic" panose="020B0502020202020204" pitchFamily="34" charset="0"/>
            </a:endParaRPr>
          </a:p>
        </p:txBody>
      </p:sp>
      <p:pic>
        <p:nvPicPr>
          <p:cNvPr id="14" name="Picture 5" descr="C:\Documents and Settings\Аманжол\Рабочий стол\рисунки\Medical_and_hospital_vector_icon\Копия yltb.jpg">
            <a:extLst>
              <a:ext uri="{FF2B5EF4-FFF2-40B4-BE49-F238E27FC236}">
                <a16:creationId xmlns="" xmlns:a16="http://schemas.microsoft.com/office/drawing/2014/main" id="{F3149549-CCAB-49D7-A81B-843843AB3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80296" y="7937"/>
            <a:ext cx="1031940" cy="63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ьная выноска 6"/>
          <p:cNvSpPr/>
          <p:nvPr/>
        </p:nvSpPr>
        <p:spPr>
          <a:xfrm>
            <a:off x="4270449" y="57797"/>
            <a:ext cx="2133586" cy="471873"/>
          </a:xfrm>
          <a:prstGeom prst="wedgeEllipseCallout">
            <a:avLst>
              <a:gd name="adj1" fmla="val -77716"/>
              <a:gd name="adj2" fmla="val 226275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г.</a:t>
            </a:r>
            <a:r>
              <a:rPr lang="ru-RU" sz="1400" dirty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1400" dirty="0" err="1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Нур</a:t>
            </a:r>
            <a:r>
              <a:rPr lang="ru-RU" sz="1400" dirty="0">
                <a:solidFill>
                  <a:srgbClr val="C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-султан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04035" y="160338"/>
            <a:ext cx="4059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Мощность 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26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98207" y="101611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n/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КАДРОВАЯ ПОЛИТИКА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525893" y="521325"/>
            <a:ext cx="9144000" cy="2522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 rot="10800000" flipV="1">
            <a:off x="472327" y="3415187"/>
            <a:ext cx="72436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</a:rPr>
              <a:t>Программа управления человеческими ресурсами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64587" y="3582360"/>
            <a:ext cx="428003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900" lvl="0">
              <a:tabLst>
                <a:tab pos="457200" algn="l"/>
              </a:tabLst>
            </a:pPr>
            <a:endParaRPr lang="ru-RU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2900" lvl="0">
              <a:tabLst>
                <a:tab pos="457200" algn="l"/>
              </a:tabLst>
            </a:pP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Оценка производительности:</a:t>
            </a:r>
            <a:endParaRPr lang="ru-RU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Пересмотр привилегий и переоценка компетенций;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Дифференцированная оплата труда;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Опись личных дел сотрудником.</a:t>
            </a:r>
          </a:p>
          <a:p>
            <a:pPr marL="342900" lvl="0" indent="-1800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Кадровое планирование:</a:t>
            </a:r>
            <a:endParaRPr lang="ru-RU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потребности в кадрах;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Пересмотр должностных инструкций;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отпусков работников;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индикаторов кадровой работы;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Консультирование сотрудников;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Увольнение.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6727ED05-A718-4099-B59F-8257E01E18E6}"/>
              </a:ext>
            </a:extLst>
          </p:cNvPr>
          <p:cNvSpPr/>
          <p:nvPr/>
        </p:nvSpPr>
        <p:spPr>
          <a:xfrm>
            <a:off x="492459" y="1664706"/>
            <a:ext cx="34862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Century Gothic" panose="020B0502020202020204" pitchFamily="34" charset="0"/>
              </a:rPr>
              <a:t>Врачи </a:t>
            </a:r>
            <a:r>
              <a:rPr lang="ru-RU" sz="1600" dirty="0">
                <a:latin typeface="Century Gothic" panose="020B0502020202020204" pitchFamily="34" charset="0"/>
              </a:rPr>
              <a:t>– 143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единиц</a:t>
            </a:r>
            <a:r>
              <a:rPr lang="ru-RU" sz="1600" dirty="0">
                <a:latin typeface="Century Gothic" panose="020B0502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СМР – 754,75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единиц</a:t>
            </a:r>
            <a:r>
              <a:rPr lang="ru-RU" sz="1600" dirty="0">
                <a:latin typeface="Century Gothic" panose="020B0502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ММР – 40,5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единиц</a:t>
            </a:r>
            <a:r>
              <a:rPr lang="ru-RU" sz="1600" dirty="0">
                <a:latin typeface="Century Gothic" panose="020B0502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Прочие - 476,5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единиц</a:t>
            </a:r>
            <a:r>
              <a:rPr lang="ru-RU" sz="1600" dirty="0">
                <a:latin typeface="Century Gothic" panose="020B0502020202020204" pitchFamily="34" charset="0"/>
              </a:rPr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Укомплектованность кадрами – 80%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</a:rPr>
              <a:t>Текучесть кадров – 5,2%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0161E3B4-201D-46E9-848C-81AFA8ADE6EB}"/>
              </a:ext>
            </a:extLst>
          </p:cNvPr>
          <p:cNvSpPr/>
          <p:nvPr/>
        </p:nvSpPr>
        <p:spPr>
          <a:xfrm>
            <a:off x="182880" y="3586567"/>
            <a:ext cx="459125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2900" lvl="0">
              <a:tabLst>
                <a:tab pos="457200" algn="l"/>
              </a:tabLst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Трудоустройство: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Поиск, подбор, отбор, прием кандидатов;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Верификация документа;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Вводный инструктаж;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Утверждение привилегий и первичная оценка компетенций;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Прохождения испытательного срока;</a:t>
            </a:r>
          </a:p>
          <a:p>
            <a:pPr marL="342900" lvl="0" indent="-1800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1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Развитие:</a:t>
            </a:r>
            <a:endParaRPr lang="ru-RU" sz="14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Поддержание здоровья сотрудников;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Мотивация;</a:t>
            </a:r>
          </a:p>
          <a:p>
            <a:pPr marL="342900" lvl="0" indent="-180000"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удовлетворенности</a:t>
            </a:r>
            <a:endParaRPr lang="x-none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D8F7018-2EDA-412E-8A72-EC980C0D38DB}"/>
              </a:ext>
            </a:extLst>
          </p:cNvPr>
          <p:cNvSpPr/>
          <p:nvPr/>
        </p:nvSpPr>
        <p:spPr>
          <a:xfrm>
            <a:off x="7792191" y="596927"/>
            <a:ext cx="404688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Социальная направленность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Меморандум с КГУ «Центр занятости населения»  акимата г. </a:t>
            </a:r>
            <a:r>
              <a:rPr lang="ru-RU" sz="14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Нур</a:t>
            </a: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-Султан по трудоустройству социально-уязвимых слоев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Трудоустройство выпускников вузов и </a:t>
            </a:r>
            <a:r>
              <a:rPr lang="ru-RU" sz="14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мед.колледжей</a:t>
            </a: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Благодарность от КГУ «Центр занятости населения»  акимата </a:t>
            </a:r>
          </a:p>
          <a:p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       г. </a:t>
            </a:r>
            <a:r>
              <a:rPr lang="ru-RU" sz="14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Нур</a:t>
            </a: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-Султан</a:t>
            </a:r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solidFill>
                <a:schemeClr val="tx2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ru-RU" sz="1600" dirty="0">
                <a:solidFill>
                  <a:srgbClr val="7030A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     Гос. программа по реализации языковой политики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КАЗТЕСТ</a:t>
            </a:r>
          </a:p>
          <a:p>
            <a:r>
              <a:rPr lang="ru-RU" sz="1600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                 </a:t>
            </a:r>
            <a:endParaRPr lang="ru-RU" sz="1600" dirty="0">
              <a:solidFill>
                <a:srgbClr val="7030A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endParaRPr lang="ru-RU" sz="1600" dirty="0">
              <a:solidFill>
                <a:srgbClr val="7030A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r>
              <a:rPr lang="ru-RU" sz="1600" dirty="0">
                <a:solidFill>
                  <a:schemeClr val="tx2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2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endParaRPr lang="ru-RU" sz="1600" dirty="0">
              <a:solidFill>
                <a:srgbClr val="7030A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C498388-C75D-4227-AE89-C73D4C8EC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633" y="3955395"/>
            <a:ext cx="2577426" cy="19058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7207" y="1664706"/>
            <a:ext cx="419700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Заняты физическими лицами - 1066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Врачи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– 76 человек;</a:t>
            </a:r>
            <a:endParaRPr lang="ru-RU" sz="1600" dirty="0"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СМР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– 602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человек;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ММР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– 35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человек;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Прочие	 - </a:t>
            </a:r>
            <a:r>
              <a:rPr lang="ru-RU" sz="1600" dirty="0" smtClean="0">
                <a:latin typeface="Century Gothic" panose="020B0502020202020204" pitchFamily="34" charset="0"/>
                <a:ea typeface="Calibri" panose="020F0502020204030204" pitchFamily="34" charset="0"/>
              </a:rPr>
              <a:t>353 </a:t>
            </a: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человек;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Century Gothic" panose="020B0502020202020204" pitchFamily="34" charset="0"/>
                <a:ea typeface="Calibri" panose="020F0502020204030204" pitchFamily="34" charset="0"/>
              </a:rPr>
              <a:t>Коэффициент совместительства -1,06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6712" y="766891"/>
            <a:ext cx="5874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7030A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Штатная численность Предприятия составляет 1414,75 единиц:</a:t>
            </a:r>
          </a:p>
        </p:txBody>
      </p:sp>
    </p:spTree>
    <p:extLst>
      <p:ext uri="{BB962C8B-B14F-4D97-AF65-F5344CB8AC3E}">
        <p14:creationId xmlns:p14="http://schemas.microsoft.com/office/powerpoint/2010/main" val="297530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9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596" y="236376"/>
            <a:ext cx="11709919" cy="342122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400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ОСНОВНЫЕ ПОКАЗАТЕЛИ ФИНАНСОВО-ХОЗЯЙСТВЕННОЙ ДЕЯТЕЛЬНОСТИ</a:t>
            </a:r>
            <a:endParaRPr lang="ru-RU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48302842"/>
              </p:ext>
            </p:extLst>
          </p:nvPr>
        </p:nvGraphicFramePr>
        <p:xfrm>
          <a:off x="6096001" y="981306"/>
          <a:ext cx="5211336" cy="5051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834299187"/>
              </p:ext>
            </p:extLst>
          </p:nvPr>
        </p:nvGraphicFramePr>
        <p:xfrm>
          <a:off x="669073" y="825190"/>
          <a:ext cx="5426927" cy="527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13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27107758"/>
              </p:ext>
            </p:extLst>
          </p:nvPr>
        </p:nvGraphicFramePr>
        <p:xfrm>
          <a:off x="359923" y="2454428"/>
          <a:ext cx="3988341" cy="3784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444800"/>
              </p:ext>
            </p:extLst>
          </p:nvPr>
        </p:nvGraphicFramePr>
        <p:xfrm>
          <a:off x="236133" y="438539"/>
          <a:ext cx="5859867" cy="1925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588827659"/>
              </p:ext>
            </p:extLst>
          </p:nvPr>
        </p:nvGraphicFramePr>
        <p:xfrm>
          <a:off x="6096000" y="2549749"/>
          <a:ext cx="5814951" cy="3300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045592"/>
              </p:ext>
            </p:extLst>
          </p:nvPr>
        </p:nvGraphicFramePr>
        <p:xfrm>
          <a:off x="6298163" y="438539"/>
          <a:ext cx="5309119" cy="1856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" y="6334780"/>
            <a:ext cx="12192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itchFamily="18" charset="0"/>
              </a:rPr>
              <a:t>Выводы:</a:t>
            </a:r>
            <a:r>
              <a:rPr lang="ru-RU" sz="1400" dirty="0">
                <a:solidFill>
                  <a:srgbClr val="002060"/>
                </a:solidFill>
                <a:latin typeface="Century Gothic" pitchFamily="34" charset="0"/>
                <a:cs typeface="Times New Roman" pitchFamily="18" charset="0"/>
              </a:rPr>
              <a:t> Наблюдается в абсолютных и относительных показаниях рост вызовов, за счет увеличение вызовов 1-3 категории срочности.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56439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Century Gothic" panose="020B0502020202020204" pitchFamily="34" charset="0"/>
              </a:rPr>
              <a:t>УРОВЕНЬ ПОТРЕБНОСТИ В ОКАЗАНИИ ГОСУДАРСТВЕННОЙ УСЛУГИ «ВЫЗОВ СКОРОЙ МЕДИЦИНСКОЙ ПОМОЩИ»</a:t>
            </a:r>
          </a:p>
        </p:txBody>
      </p:sp>
    </p:spTree>
    <p:extLst>
      <p:ext uri="{BB962C8B-B14F-4D97-AF65-F5344CB8AC3E}">
        <p14:creationId xmlns:p14="http://schemas.microsoft.com/office/powerpoint/2010/main" val="2600516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"/>
            <a:ext cx="12192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ДИНАМИКА ПОКАЗАТЕЛЕЙ СКОРОЙ МЕДИЦИНСКОЙ ПОМОЩИ 2019-2021 ГГ.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71847194"/>
              </p:ext>
            </p:extLst>
          </p:nvPr>
        </p:nvGraphicFramePr>
        <p:xfrm>
          <a:off x="8533681" y="1535753"/>
          <a:ext cx="2636433" cy="1808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61978" y="867534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latin typeface="Century Gothic" panose="020B0502020202020204" pitchFamily="34" charset="0"/>
              </a:rPr>
              <a:t>Догоспитальная</a:t>
            </a:r>
            <a:r>
              <a:rPr lang="ru-RU" sz="1400" dirty="0">
                <a:latin typeface="Century Gothic" panose="020B0502020202020204" pitchFamily="34" charset="0"/>
              </a:rPr>
              <a:t> летальность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94069799"/>
              </p:ext>
            </p:extLst>
          </p:nvPr>
        </p:nvGraphicFramePr>
        <p:xfrm>
          <a:off x="4800902" y="1593699"/>
          <a:ext cx="2703869" cy="1828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Прямоугольник 32"/>
          <p:cNvSpPr/>
          <p:nvPr/>
        </p:nvSpPr>
        <p:spPr>
          <a:xfrm>
            <a:off x="4262972" y="714442"/>
            <a:ext cx="21190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entury Gothic" panose="020B0502020202020204" pitchFamily="34" charset="0"/>
              </a:rPr>
              <a:t>Показатель успешной реанимации, проводимой сотрудниками СМП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63352" y="794389"/>
            <a:ext cx="1839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entury Gothic" panose="020B0502020202020204" pitchFamily="34" charset="0"/>
              </a:rPr>
              <a:t>Доля вызовов с 1 по 3 кат. </a:t>
            </a:r>
            <a:r>
              <a:rPr lang="ru-RU" sz="1400" dirty="0" err="1">
                <a:latin typeface="Century Gothic" panose="020B0502020202020204" pitchFamily="34" charset="0"/>
              </a:rPr>
              <a:t>сроч</a:t>
            </a:r>
            <a:r>
              <a:rPr lang="ru-RU" sz="1400" dirty="0">
                <a:latin typeface="Century Gothic" panose="020B0502020202020204" pitchFamily="34" charset="0"/>
              </a:rPr>
              <a:t>., обслуженных с опозданием</a:t>
            </a: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2806188699"/>
              </p:ext>
            </p:extLst>
          </p:nvPr>
        </p:nvGraphicFramePr>
        <p:xfrm>
          <a:off x="623392" y="1625290"/>
          <a:ext cx="3079696" cy="1817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574668202"/>
              </p:ext>
            </p:extLst>
          </p:nvPr>
        </p:nvGraphicFramePr>
        <p:xfrm>
          <a:off x="449952" y="4415235"/>
          <a:ext cx="3457668" cy="2088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407368" y="3652466"/>
            <a:ext cx="2170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entury Gothic" panose="020B0502020202020204" pitchFamily="34" charset="0"/>
              </a:rPr>
              <a:t>Оснащенность медицинским оборудованием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351506" y="3652466"/>
            <a:ext cx="22432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entury Gothic" panose="020B0502020202020204" pitchFamily="34" charset="0"/>
              </a:rPr>
              <a:t>Оснащенность санитарным транспортом</a:t>
            </a: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805508797"/>
              </p:ext>
            </p:extLst>
          </p:nvPr>
        </p:nvGraphicFramePr>
        <p:xfrm>
          <a:off x="4151784" y="4480896"/>
          <a:ext cx="3616702" cy="2004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5098544" y="4526193"/>
            <a:ext cx="7492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Уровень износа  36%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21397" y="4529978"/>
            <a:ext cx="7492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Уровень износа  24% </a:t>
            </a:r>
          </a:p>
        </p:txBody>
      </p:sp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1165840320"/>
              </p:ext>
            </p:extLst>
          </p:nvPr>
        </p:nvGraphicFramePr>
        <p:xfrm>
          <a:off x="8184232" y="4487763"/>
          <a:ext cx="3456384" cy="2014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8328250" y="3760187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Century Gothic" panose="020B0502020202020204" pitchFamily="34" charset="0"/>
              </a:rPr>
              <a:t>Оснащение транспорта </a:t>
            </a:r>
            <a:r>
              <a:rPr lang="en-US" sz="1400" dirty="0">
                <a:latin typeface="Century Gothic" panose="020B0502020202020204" pitchFamily="34" charset="0"/>
              </a:rPr>
              <a:t>GPS </a:t>
            </a:r>
            <a:r>
              <a:rPr lang="kk-KZ" sz="1400" dirty="0">
                <a:latin typeface="Century Gothic" panose="020B0502020202020204" pitchFamily="34" charset="0"/>
              </a:rPr>
              <a:t>навигацией</a:t>
            </a:r>
            <a:endParaRPr lang="ru-RU" sz="1400" dirty="0">
              <a:latin typeface="Century Gothic" panose="020B0502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655" y="3510575"/>
            <a:ext cx="1392097" cy="835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02" y="772730"/>
            <a:ext cx="1255522" cy="818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854" y="851144"/>
            <a:ext cx="1279444" cy="707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566" y="714442"/>
            <a:ext cx="1177079" cy="81419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53" y="3480512"/>
            <a:ext cx="1122809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030" y="3355893"/>
            <a:ext cx="722312" cy="12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51413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34345</TotalTime>
  <Words>1753</Words>
  <Application>Microsoft Office PowerPoint</Application>
  <PresentationFormat>Произвольный</PresentationFormat>
  <Paragraphs>322</Paragraphs>
  <Slides>23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Аспект</vt:lpstr>
      <vt:lpstr>ГКП НА ПХВ «ГОРОДСКАЯ СТАНЦИЯ СКОРОЙ МЕДИЦИНСКОЙ ПОМОЩИ» АКИМАТА Г. НУР-СУЛТАН</vt:lpstr>
      <vt:lpstr>Презентация PowerPoint</vt:lpstr>
      <vt:lpstr>Презентация PowerPoint</vt:lpstr>
      <vt:lpstr>СТРАТЕГИЧЕСКИЕ НАПРАВЛЕНИЯ РАЗВИТИЯ </vt:lpstr>
      <vt:lpstr>Презентация PowerPoint</vt:lpstr>
      <vt:lpstr>Презентация PowerPoint</vt:lpstr>
      <vt:lpstr>ОСНОВНЫЕ ПОКАЗАТЕЛИ ФИНАНСОВО-ХОЗЯЙСТВЕННОЙ ДЕЯТЕЛЬНОСТИ</vt:lpstr>
      <vt:lpstr>Презентация PowerPoint</vt:lpstr>
      <vt:lpstr>Презентация PowerPoint</vt:lpstr>
      <vt:lpstr>Презентация PowerPoint</vt:lpstr>
      <vt:lpstr>Современное медицинское оборудование</vt:lpstr>
      <vt:lpstr>Презентация PowerPoint</vt:lpstr>
      <vt:lpstr>Презентация PowerPoint</vt:lpstr>
      <vt:lpstr>МЕРЫ ПРОТИВОДЕЙСТВИЯ КОРОНАВИРУСНОЙ ИНФЕКЦИИ COVID-19 СИТУАЦИОННЫЙ ЦЕНТР </vt:lpstr>
      <vt:lpstr>Презентация PowerPoint</vt:lpstr>
      <vt:lpstr>СИСТЕМЫ КОНТРОЛЯ  КАЧЕСТВА И БЕЗОПАСНОСТИ ПАЦИЕНТОВ</vt:lpstr>
      <vt:lpstr>БЕРЕЖЛИВОЕ ПРОИЗВОДСТВО</vt:lpstr>
      <vt:lpstr>Презентация PowerPoint</vt:lpstr>
      <vt:lpstr>Презентация PowerPoint</vt:lpstr>
      <vt:lpstr>Презентация PowerPoint</vt:lpstr>
      <vt:lpstr>ДОСТИЖЕНИЯ И НАГРАДЫ</vt:lpstr>
      <vt:lpstr>Презентация PowerPoint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Туякова</cp:lastModifiedBy>
  <cp:revision>2490</cp:revision>
  <cp:lastPrinted>2022-05-16T04:00:45Z</cp:lastPrinted>
  <dcterms:created xsi:type="dcterms:W3CDTF">2017-12-11T10:34:28Z</dcterms:created>
  <dcterms:modified xsi:type="dcterms:W3CDTF">2022-05-17T01:44:38Z</dcterms:modified>
</cp:coreProperties>
</file>